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8" r:id="rId2"/>
    <p:sldId id="260" r:id="rId3"/>
    <p:sldId id="305" r:id="rId4"/>
    <p:sldId id="306" r:id="rId5"/>
    <p:sldId id="304" r:id="rId6"/>
    <p:sldId id="295" r:id="rId7"/>
    <p:sldId id="271" r:id="rId8"/>
    <p:sldId id="296" r:id="rId9"/>
    <p:sldId id="307" r:id="rId10"/>
    <p:sldId id="299" r:id="rId11"/>
    <p:sldId id="302" r:id="rId12"/>
    <p:sldId id="301" r:id="rId13"/>
    <p:sldId id="309" r:id="rId14"/>
    <p:sldId id="316" r:id="rId15"/>
    <p:sldId id="314" r:id="rId16"/>
    <p:sldId id="312" r:id="rId17"/>
    <p:sldId id="277" r:id="rId18"/>
    <p:sldId id="281" r:id="rId19"/>
    <p:sldId id="317" r:id="rId20"/>
    <p:sldId id="298" r:id="rId21"/>
    <p:sldId id="288" r:id="rId22"/>
    <p:sldId id="287" r:id="rId23"/>
    <p:sldId id="286" r:id="rId24"/>
    <p:sldId id="293" r:id="rId25"/>
    <p:sldId id="297" r:id="rId26"/>
    <p:sldId id="29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2340B"/>
    <a:srgbClr val="4472C4"/>
    <a:srgbClr val="3C78D8"/>
    <a:srgbClr val="000000"/>
    <a:srgbClr val="00903F"/>
    <a:srgbClr val="6D9D39"/>
    <a:srgbClr val="C36564"/>
    <a:srgbClr val="CF6C6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1"/>
    <p:restoredTop sz="74481" autoAdjust="0"/>
  </p:normalViewPr>
  <p:slideViewPr>
    <p:cSldViewPr snapToGrid="0" snapToObjects="1">
      <p:cViewPr varScale="1">
        <p:scale>
          <a:sx n="105" d="100"/>
          <a:sy n="105" d="100"/>
        </p:scale>
        <p:origin x="1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316A0-A02D-2040-8E4A-1FE95EA1E091}" type="datetimeFigureOut">
              <a:rPr lang="en-US" smtClean="0"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5368E-E84F-D44C-BF90-DA312DFA79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5919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dirty="0">
                <a:solidFill>
                  <a:schemeClr val="dk2"/>
                </a:solidFill>
              </a:rPr>
              <a:t>[Next</a:t>
            </a:r>
            <a:r>
              <a:rPr lang="en-CA" sz="1600" baseline="0" dirty="0">
                <a:solidFill>
                  <a:schemeClr val="dk2"/>
                </a:solidFill>
              </a:rPr>
              <a:t> Slide Beg:</a:t>
            </a:r>
            <a:r>
              <a:rPr lang="en-CA" sz="1600" dirty="0">
                <a:solidFill>
                  <a:schemeClr val="dk2"/>
                </a:solidFill>
              </a:rPr>
              <a:t>] THIS TOOL IS MEANT TO WORK WITH MENSURAL MUSIC.  Mensural music refers to vocal polyphonic</a:t>
            </a:r>
            <a:r>
              <a:rPr lang="en-CA" sz="1600" baseline="0" dirty="0">
                <a:solidFill>
                  <a:schemeClr val="dk2"/>
                </a:solidFill>
              </a:rPr>
              <a:t> music written between the 1250s and the 1600s, which used an older system of music notation called “mensural notation”</a:t>
            </a:r>
            <a:endParaRPr lang="en-CA" sz="1600" strike="sngStrike" baseline="0" dirty="0">
              <a:solidFill>
                <a:schemeClr val="dk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600" baseline="0" dirty="0">
                <a:solidFill>
                  <a:schemeClr val="dk2"/>
                </a:solidFill>
              </a:rPr>
              <a:t>HERE WE HAVE an example of a mensural piece [Click!]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28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</a:t>
            </a:r>
            <a:r>
              <a:rPr lang="en-US" baseline="0" dirty="0"/>
              <a:t> lets take one of such sequences as an example</a:t>
            </a:r>
          </a:p>
          <a:p>
            <a:endParaRPr lang="en-US" dirty="0"/>
          </a:p>
          <a:p>
            <a:r>
              <a:rPr lang="en-US" dirty="0"/>
              <a:t>So here we have 7 semibreves</a:t>
            </a:r>
          </a:p>
          <a:p>
            <a:r>
              <a:rPr lang="en-US" dirty="0"/>
              <a:t>And</a:t>
            </a:r>
            <a:r>
              <a:rPr lang="en-US" baseline="0" dirty="0"/>
              <a:t> what we do is that </a:t>
            </a:r>
            <a:r>
              <a:rPr lang="en-US" b="1" baseline="0" dirty="0"/>
              <a:t>we group those 7 semibreves into perfect groups (groups of 3 semibreves) and see HOW MANY ARE LEFT OUT</a:t>
            </a:r>
          </a:p>
          <a:p>
            <a:endParaRPr lang="en-US" baseline="0" dirty="0"/>
          </a:p>
          <a:p>
            <a:r>
              <a:rPr lang="en-US" baseline="0" dirty="0"/>
              <a:t>The </a:t>
            </a:r>
            <a:r>
              <a:rPr lang="en-US" b="1" baseline="0" dirty="0"/>
              <a:t>remainder</a:t>
            </a:r>
            <a:r>
              <a:rPr lang="en-US" baseline="0" dirty="0"/>
              <a:t> can </a:t>
            </a:r>
            <a:r>
              <a:rPr lang="en-US" b="1" baseline="0" dirty="0"/>
              <a:t>only</a:t>
            </a:r>
            <a:r>
              <a:rPr lang="en-US" baseline="0" dirty="0"/>
              <a:t> be </a:t>
            </a:r>
            <a:r>
              <a:rPr lang="en-US" b="1" u="sng" baseline="0" dirty="0"/>
              <a:t>1, 2, or None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251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Remainders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Type of modification (Imperfection, Alteration, Both, or None)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537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interpretation</a:t>
            </a:r>
          </a:p>
          <a:p>
            <a:r>
              <a:rPr lang="en-US" b="1" u="sng" baseline="0" dirty="0">
                <a:sym typeface="Wingdings" pitchFamily="2" charset="2"/>
              </a:rPr>
              <a:t>Situations</a:t>
            </a:r>
            <a:r>
              <a:rPr lang="en-US" baseline="0" dirty="0">
                <a:sym typeface="Wingdings" pitchFamily="2" charset="2"/>
              </a:rPr>
              <a:t> that </a:t>
            </a:r>
            <a:r>
              <a:rPr lang="en-US" b="1" u="sng" baseline="0" dirty="0">
                <a:sym typeface="Wingdings" pitchFamily="2" charset="2"/>
              </a:rPr>
              <a:t>do not allow for </a:t>
            </a:r>
            <a:r>
              <a:rPr lang="en-US" baseline="0" dirty="0">
                <a:sym typeface="Wingdings" pitchFamily="2" charset="2"/>
              </a:rPr>
              <a:t>this [general] interpretation, and </a:t>
            </a:r>
            <a:r>
              <a:rPr lang="en-US" b="1" u="sng" baseline="0" dirty="0">
                <a:sym typeface="Wingdings" pitchFamily="2" charset="2"/>
              </a:rPr>
              <a:t>FORCE</a:t>
            </a:r>
            <a:r>
              <a:rPr lang="en-US" baseline="0" dirty="0">
                <a:sym typeface="Wingdings" pitchFamily="2" charset="2"/>
              </a:rPr>
              <a:t> an </a:t>
            </a:r>
            <a:r>
              <a:rPr lang="en-US" i="0" u="sng" baseline="0" dirty="0">
                <a:sym typeface="Wingdings" pitchFamily="2" charset="2"/>
              </a:rPr>
              <a:t>alternative interpretation</a:t>
            </a:r>
            <a:r>
              <a:rPr lang="en-US" baseline="0" dirty="0">
                <a:sym typeface="Wingdings" pitchFamily="2" charset="2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Dots of division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baseline="0" dirty="0"/>
              <a:t>Rests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88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Continuing with our example</a:t>
            </a:r>
          </a:p>
          <a:p>
            <a:r>
              <a:rPr lang="en-US" baseline="0" dirty="0">
                <a:sym typeface="Wingdings" pitchFamily="2" charset="2"/>
              </a:rPr>
              <a:t> General interpretation according to the previous table would be …</a:t>
            </a:r>
            <a:endParaRPr lang="en-US" baseline="0" dirty="0"/>
          </a:p>
          <a:p>
            <a:r>
              <a:rPr lang="en-US" baseline="0" dirty="0">
                <a:sym typeface="Wingdings" pitchFamily="2" charset="2"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540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Continuing with our example</a:t>
            </a:r>
          </a:p>
          <a:p>
            <a:r>
              <a:rPr lang="en-US" baseline="0" dirty="0">
                <a:sym typeface="Wingdings" pitchFamily="2" charset="2"/>
              </a:rPr>
              <a:t> General interpretation according to the previous table would be …</a:t>
            </a:r>
            <a:endParaRPr lang="en-US" baseline="0" dirty="0"/>
          </a:p>
          <a:p>
            <a:r>
              <a:rPr lang="en-US" baseline="0" dirty="0">
                <a:sym typeface="Wingdings" pitchFamily="2" charset="2"/>
              </a:rPr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81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>
                <a:sym typeface="Wingdings" pitchFamily="2" charset="2"/>
              </a:rPr>
              <a:t>Situations that do not allow for this interpretation, and force an alternative interpretation: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>
                <a:sym typeface="Wingdings" pitchFamily="2" charset="2"/>
              </a:rPr>
              <a:t>Most common one  DOTS OF DIVISION</a:t>
            </a:r>
            <a:endParaRPr lang="en-U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>
                <a:sym typeface="Wingdings" pitchFamily="2" charset="2"/>
              </a:rPr>
              <a:t> Use to </a:t>
            </a:r>
            <a:r>
              <a:rPr lang="en-US" b="1" baseline="0" dirty="0">
                <a:sym typeface="Wingdings" pitchFamily="2" charset="2"/>
              </a:rPr>
              <a:t>indicate</a:t>
            </a:r>
            <a:r>
              <a:rPr lang="en-US" b="0" baseline="0" dirty="0">
                <a:sym typeface="Wingdings" pitchFamily="2" charset="2"/>
              </a:rPr>
              <a:t> that </a:t>
            </a:r>
            <a:r>
              <a:rPr lang="en-US" b="1" baseline="0" dirty="0">
                <a:sym typeface="Wingdings" pitchFamily="2" charset="2"/>
              </a:rPr>
              <a:t>the notes</a:t>
            </a:r>
            <a:r>
              <a:rPr lang="en-US" b="0" baseline="0" dirty="0">
                <a:sym typeface="Wingdings" pitchFamily="2" charset="2"/>
              </a:rPr>
              <a:t> </a:t>
            </a:r>
            <a:r>
              <a:rPr lang="en-US" b="1" baseline="0" dirty="0">
                <a:sym typeface="Wingdings" pitchFamily="2" charset="2"/>
              </a:rPr>
              <a:t>belong to different perfections</a:t>
            </a:r>
            <a:endParaRPr lang="en-US" baseline="0" dirty="0">
              <a:sym typeface="Wingdings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</a:t>
            </a:r>
            <a:r>
              <a:rPr lang="en-US" baseline="0" dirty="0"/>
              <a:t> a DOT OF DIVISION </a:t>
            </a:r>
            <a:r>
              <a:rPr lang="en-US" b="1" baseline="0" dirty="0"/>
              <a:t>between</a:t>
            </a:r>
            <a:r>
              <a:rPr lang="en-US" b="0" baseline="0" dirty="0"/>
              <a:t> … to indicate that they belong to different perfections</a:t>
            </a:r>
            <a:endParaRPr lang="en-US" dirty="0"/>
          </a:p>
          <a:p>
            <a:endParaRPr lang="en-US" dirty="0"/>
          </a:p>
          <a:p>
            <a:r>
              <a:rPr lang="en-US" dirty="0">
                <a:sym typeface="Wingdings"/>
              </a:rPr>
              <a:t> </a:t>
            </a:r>
            <a:r>
              <a:rPr lang="en-US" dirty="0"/>
              <a:t>So the grouping now would be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603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[START Content of the Slide]</a:t>
            </a:r>
          </a:p>
          <a:p>
            <a:endParaRPr lang="en-US" dirty="0"/>
          </a:p>
          <a:p>
            <a:r>
              <a:rPr lang="en-US" dirty="0"/>
              <a:t>[In</a:t>
            </a:r>
            <a:r>
              <a:rPr lang="en-US" baseline="0" dirty="0"/>
              <a:t> Non-Context Related Features]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Dots of augmentation are </a:t>
            </a:r>
            <a:r>
              <a:rPr lang="is-IS" dirty="0"/>
              <a:t>…</a:t>
            </a:r>
          </a:p>
          <a:p>
            <a:pPr marL="171450" indent="-171450">
              <a:buFont typeface="Arial" charset="0"/>
              <a:buChar char="•"/>
            </a:pPr>
            <a:r>
              <a:rPr lang="is-IS" dirty="0"/>
              <a:t>Coloration is ...</a:t>
            </a:r>
          </a:p>
          <a:p>
            <a:endParaRPr lang="is-IS" dirty="0"/>
          </a:p>
          <a:p>
            <a:r>
              <a:rPr lang="is-IS" dirty="0"/>
              <a:t>Encoding the effect of these is </a:t>
            </a:r>
            <a:r>
              <a:rPr lang="is-IS"/>
              <a:t>not difficult</a:t>
            </a:r>
          </a:p>
          <a:p>
            <a:r>
              <a:rPr lang="is-IS"/>
              <a:t>...</a:t>
            </a:r>
          </a:p>
          <a:p>
            <a:r>
              <a:rPr lang="is-IS"/>
              <a:t>So, just to show you how</a:t>
            </a:r>
            <a:r>
              <a:rPr lang="is-IS" baseline="0"/>
              <a:t> the scoring-up tool 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402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these Mensural MEI files encoding all</a:t>
            </a:r>
            <a:r>
              <a:rPr lang="en-US" baseline="0" dirty="0"/>
              <a:t> the notes in each voice</a:t>
            </a:r>
          </a:p>
          <a:p>
            <a:r>
              <a:rPr lang="en-US" dirty="0"/>
              <a:t>T</a:t>
            </a:r>
            <a:r>
              <a:rPr lang="en-US" baseline="0" dirty="0"/>
              <a:t>wo types of information regarding the notes: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u="sng" dirty="0"/>
              <a:t>Pitch</a:t>
            </a:r>
            <a:r>
              <a:rPr lang="en-US" baseline="0" dirty="0"/>
              <a:t> and the </a:t>
            </a:r>
            <a:r>
              <a:rPr lang="en-US" b="1" u="sng" baseline="0" dirty="0"/>
              <a:t>note-shape</a:t>
            </a:r>
            <a:r>
              <a:rPr lang="en-US" baseline="0" dirty="0"/>
              <a:t> </a:t>
            </a:r>
            <a:r>
              <a:rPr lang="en-US" baseline="0" dirty="0">
                <a:sym typeface="Wingdings"/>
              </a:rPr>
              <a:t> </a:t>
            </a:r>
            <a:r>
              <a:rPr lang="en-US" b="1" u="sng" baseline="0" dirty="0">
                <a:sym typeface="Wingdings"/>
              </a:rPr>
              <a:t>@</a:t>
            </a:r>
            <a:r>
              <a:rPr lang="en-US" b="1" u="sng" baseline="0" dirty="0" err="1">
                <a:sym typeface="Wingdings"/>
              </a:rPr>
              <a:t>pname</a:t>
            </a:r>
            <a:r>
              <a:rPr lang="en-US" b="1" u="sng" baseline="0" dirty="0">
                <a:sym typeface="Wingdings"/>
              </a:rPr>
              <a:t> </a:t>
            </a:r>
            <a:r>
              <a:rPr lang="en-US" baseline="0" dirty="0">
                <a:sym typeface="Wingdings"/>
              </a:rPr>
              <a:t>and </a:t>
            </a:r>
            <a:r>
              <a:rPr lang="en-US" b="1" u="sng" baseline="0" dirty="0">
                <a:sym typeface="Wingdings"/>
              </a:rPr>
              <a:t>@dur</a:t>
            </a:r>
          </a:p>
          <a:p>
            <a:endParaRPr lang="en-US" baseline="0" dirty="0"/>
          </a:p>
          <a:p>
            <a:r>
              <a:rPr lang="en-US" baseline="0" dirty="0" err="1"/>
              <a:t>ScUp</a:t>
            </a:r>
            <a:r>
              <a:rPr lang="en-US" baseline="0" dirty="0"/>
              <a:t> --&gt; Merges &amp; same info as input (pitch and note-shape) </a:t>
            </a:r>
          </a:p>
          <a:p>
            <a:r>
              <a:rPr lang="en-US" b="1" baseline="0" dirty="0"/>
              <a:t>+ the </a:t>
            </a:r>
            <a:r>
              <a:rPr lang="en-US" b="1" u="sng" baseline="0" dirty="0"/>
              <a:t>modification</a:t>
            </a:r>
            <a:r>
              <a:rPr lang="en-US" b="1" baseline="0" dirty="0"/>
              <a:t> of a note </a:t>
            </a:r>
            <a:r>
              <a:rPr lang="en-US" baseline="0" dirty="0"/>
              <a:t>(</a:t>
            </a:r>
            <a:r>
              <a:rPr lang="en-US" u="sng" baseline="0" dirty="0"/>
              <a:t>imperfections</a:t>
            </a:r>
            <a:r>
              <a:rPr lang="en-US" baseline="0" dirty="0"/>
              <a:t>, </a:t>
            </a:r>
            <a:r>
              <a:rPr lang="en-US" u="sng" baseline="0" dirty="0"/>
              <a:t>alterations</a:t>
            </a:r>
            <a:r>
              <a:rPr lang="en-US" baseline="0" dirty="0"/>
              <a:t>, and </a:t>
            </a:r>
            <a:r>
              <a:rPr lang="en-US" u="sng" baseline="0" dirty="0"/>
              <a:t>augmentations</a:t>
            </a:r>
            <a:r>
              <a:rPr lang="en-US" baseline="0" dirty="0"/>
              <a:t>).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These</a:t>
            </a:r>
            <a:r>
              <a:rPr lang="en-US" baseline="0" dirty="0"/>
              <a:t> </a:t>
            </a:r>
            <a:r>
              <a:rPr lang="en-US" b="1" baseline="0" dirty="0"/>
              <a:t>modifications</a:t>
            </a:r>
            <a:r>
              <a:rPr lang="en-US" baseline="0" dirty="0"/>
              <a:t> are </a:t>
            </a:r>
            <a:r>
              <a:rPr lang="en-US" b="1" baseline="0" dirty="0"/>
              <a:t>encoded</a:t>
            </a:r>
            <a:r>
              <a:rPr lang="en-US" baseline="0" dirty="0"/>
              <a:t> </a:t>
            </a:r>
            <a:r>
              <a:rPr lang="en-US" b="1" u="sng" baseline="0" dirty="0"/>
              <a:t>within</a:t>
            </a:r>
            <a:r>
              <a:rPr lang="en-US" baseline="0" dirty="0"/>
              <a:t> the </a:t>
            </a:r>
            <a:r>
              <a:rPr lang="en-US" b="1" baseline="0" dirty="0"/>
              <a:t>&lt;</a:t>
            </a:r>
            <a:r>
              <a:rPr lang="en-US" b="1" u="sng" baseline="0" dirty="0"/>
              <a:t>note</a:t>
            </a:r>
            <a:r>
              <a:rPr lang="en-US" b="1" baseline="0" dirty="0"/>
              <a:t>&gt; </a:t>
            </a:r>
            <a:r>
              <a:rPr lang="en-US" baseline="0" dirty="0"/>
              <a:t>elements using the </a:t>
            </a:r>
            <a:r>
              <a:rPr lang="en-US" b="1" u="sng" baseline="0" dirty="0"/>
              <a:t>attributes @</a:t>
            </a:r>
            <a:r>
              <a:rPr lang="en-US" b="1" u="sng" baseline="0" dirty="0" err="1"/>
              <a:t>num</a:t>
            </a:r>
            <a:r>
              <a:rPr lang="en-US" b="1" u="sng" baseline="0" dirty="0"/>
              <a:t> and @</a:t>
            </a:r>
            <a:r>
              <a:rPr lang="en-US" b="1" u="sng" baseline="0" dirty="0" err="1"/>
              <a:t>numbase</a:t>
            </a:r>
            <a:r>
              <a:rPr lang="en-US" baseline="0" dirty="0"/>
              <a:t>, according to the </a:t>
            </a:r>
            <a:r>
              <a:rPr lang="en-US" b="1" u="sng" baseline="0" dirty="0"/>
              <a:t>following table</a:t>
            </a:r>
            <a:r>
              <a:rPr lang="is-IS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512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3 IMPERFECT notes in the place of 2 perfect 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1 ALTERED in the place of 2 regular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2 AUGMENTED in the place of 3 REGULARs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46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Accuracy, in average:  97%</a:t>
            </a:r>
          </a:p>
          <a:p>
            <a:r>
              <a:rPr lang="en-US" dirty="0"/>
              <a:t>Calculated over all the notes that are subject to modification (by imperfection, alteration, followed by a dot, and coloration)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2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Most mensural music was written in separate parts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lang="en-CA" sz="160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the voices are presented separately: in different areas of the page or in books</a:t>
            </a:r>
            <a:endParaRPr lang="en-CA" sz="1600" dirty="0">
              <a:solidFill>
                <a:schemeClr val="dk2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You can see that in this example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So here we have the opening of a book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That </a:t>
            </a:r>
            <a:r>
              <a:rPr lang="en-CA" sz="1600" u="sng" baseline="0" dirty="0">
                <a:solidFill>
                  <a:schemeClr val="dk2"/>
                </a:solidFill>
              </a:rPr>
              <a:t>contains</a:t>
            </a:r>
            <a:r>
              <a:rPr lang="en-CA" sz="1600" baseline="0" dirty="0">
                <a:solidFill>
                  <a:schemeClr val="dk2"/>
                </a:solidFill>
              </a:rPr>
              <a:t> a single piece -&gt; </a:t>
            </a:r>
            <a:r>
              <a:rPr lang="en-CA" sz="1600" u="sng" baseline="0" dirty="0">
                <a:solidFill>
                  <a:schemeClr val="dk2"/>
                </a:solidFill>
              </a:rPr>
              <a:t>This is </a:t>
            </a:r>
            <a:r>
              <a:rPr lang="en-CA" sz="1600" baseline="0" dirty="0" err="1">
                <a:solidFill>
                  <a:schemeClr val="dk2"/>
                </a:solidFill>
              </a:rPr>
              <a:t>L’Autre</a:t>
            </a:r>
            <a:r>
              <a:rPr lang="en-CA" sz="1600" baseline="0" dirty="0">
                <a:solidFill>
                  <a:schemeClr val="dk2"/>
                </a:solidFill>
              </a:rPr>
              <a:t> </a:t>
            </a:r>
            <a:r>
              <a:rPr lang="en-CA" sz="1600" baseline="0" dirty="0" err="1">
                <a:solidFill>
                  <a:schemeClr val="dk2"/>
                </a:solidFill>
              </a:rPr>
              <a:t>D’Antan</a:t>
            </a:r>
            <a:r>
              <a:rPr lang="en-CA" sz="1600" baseline="0" dirty="0">
                <a:solidFill>
                  <a:schemeClr val="dk2"/>
                </a:solidFill>
              </a:rPr>
              <a:t> by </a:t>
            </a:r>
            <a:r>
              <a:rPr lang="en-CA" sz="1600" baseline="0" dirty="0" err="1">
                <a:solidFill>
                  <a:schemeClr val="dk2"/>
                </a:solidFill>
              </a:rPr>
              <a:t>Ockeghem</a:t>
            </a:r>
            <a:r>
              <a:rPr lang="en-CA" sz="1600" baseline="0" dirty="0">
                <a:solidFill>
                  <a:schemeClr val="dk2"/>
                </a:solidFill>
              </a:rPr>
              <a:t> -&gt; </a:t>
            </a:r>
            <a:r>
              <a:rPr lang="en-CA" sz="1600" u="sng" baseline="0" dirty="0">
                <a:solidFill>
                  <a:schemeClr val="dk2"/>
                </a:solidFill>
              </a:rPr>
              <a:t>It is a</a:t>
            </a:r>
            <a:r>
              <a:rPr lang="en-CA" sz="1600" baseline="0" dirty="0">
                <a:solidFill>
                  <a:schemeClr val="dk2"/>
                </a:solidFill>
              </a:rPr>
              <a:t> mid-fifteenth century piece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u="sng" baseline="0" dirty="0">
                <a:solidFill>
                  <a:schemeClr val="dk2"/>
                </a:solidFill>
              </a:rPr>
              <a:t>Each</a:t>
            </a:r>
            <a:r>
              <a:rPr lang="en-CA" sz="1600" baseline="0" dirty="0">
                <a:solidFill>
                  <a:schemeClr val="dk2"/>
                </a:solidFill>
              </a:rPr>
              <a:t> of the </a:t>
            </a:r>
            <a:r>
              <a:rPr lang="en-CA" sz="1600" u="sng" baseline="0" dirty="0">
                <a:solidFill>
                  <a:schemeClr val="dk2"/>
                </a:solidFill>
              </a:rPr>
              <a:t>3 voices </a:t>
            </a:r>
            <a:r>
              <a:rPr lang="en-CA" sz="1600" baseline="0" dirty="0">
                <a:solidFill>
                  <a:schemeClr val="dk2"/>
                </a:solidFill>
              </a:rPr>
              <a:t>lies on a </a:t>
            </a:r>
            <a:r>
              <a:rPr lang="en-CA" sz="1600" u="sng" baseline="0" dirty="0">
                <a:solidFill>
                  <a:schemeClr val="dk2"/>
                </a:solidFill>
              </a:rPr>
              <a:t>different area</a:t>
            </a:r>
            <a:r>
              <a:rPr lang="en-CA" sz="1600" baseline="0" dirty="0">
                <a:solidFill>
                  <a:schemeClr val="dk2"/>
                </a:solidFill>
              </a:rPr>
              <a:t> of the </a:t>
            </a:r>
            <a:r>
              <a:rPr lang="en-CA" sz="1600" b="1" u="sng" baseline="0" dirty="0">
                <a:solidFill>
                  <a:schemeClr val="dk2"/>
                </a:solidFill>
              </a:rPr>
              <a:t>opening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="0" u="none" baseline="0" dirty="0">
                <a:solidFill>
                  <a:schemeClr val="dk2"/>
                </a:solidFill>
              </a:rPr>
              <a:t>S, T, C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This separate arrangement of the voices makes it harder to analyze this music:</a:t>
            </a:r>
          </a:p>
          <a:p>
            <a:pPr marL="628650" lvl="1" indent="-1714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While you have all the melodic information of each voice</a:t>
            </a:r>
          </a:p>
          <a:p>
            <a:pPr marL="628650" marR="0" lvl="1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  <a:tabLst/>
              <a:defRPr/>
            </a:pPr>
            <a:r>
              <a:rPr lang="en-CA" sz="1600" baseline="0" dirty="0">
                <a:solidFill>
                  <a:schemeClr val="dk2"/>
                </a:solidFill>
              </a:rPr>
              <a:t>You cannot visualize the vertical sonorities that easily, because the notes are not lined-up (as will be the case if the voices were presented in score format)</a:t>
            </a:r>
          </a:p>
          <a:p>
            <a:pPr marL="628650" marR="0" lvl="1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  <a:tabLst/>
              <a:defRPr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  <a:tabLst/>
              <a:defRPr/>
            </a:pPr>
            <a:r>
              <a:rPr lang="en-US" sz="1600" dirty="0"/>
              <a:t>The </a:t>
            </a:r>
            <a:r>
              <a:rPr lang="en-US" sz="1600" b="1" dirty="0"/>
              <a:t>purpose</a:t>
            </a:r>
            <a:r>
              <a:rPr lang="en-US" sz="1600" dirty="0"/>
              <a:t> of this project is to </a:t>
            </a:r>
            <a:r>
              <a:rPr lang="en-US" sz="1600" b="1" dirty="0"/>
              <a:t>take </a:t>
            </a:r>
            <a:r>
              <a:rPr lang="en-US" sz="1600" b="1" u="sng" dirty="0"/>
              <a:t>ALL the notes</a:t>
            </a:r>
            <a:r>
              <a:rPr lang="en-US" sz="1600" dirty="0"/>
              <a:t> </a:t>
            </a:r>
            <a:r>
              <a:rPr lang="en-US" sz="1600" b="1" dirty="0"/>
              <a:t>from each</a:t>
            </a:r>
            <a:r>
              <a:rPr lang="en-US" sz="1600" dirty="0"/>
              <a:t> of the mensural </a:t>
            </a:r>
            <a:r>
              <a:rPr lang="en-US" sz="1600" b="1" dirty="0"/>
              <a:t>parts</a:t>
            </a:r>
            <a:r>
              <a:rPr lang="en-US" sz="1600" dirty="0"/>
              <a:t> (i.e., </a:t>
            </a:r>
            <a:r>
              <a:rPr lang="en-US" sz="1600" b="1" dirty="0"/>
              <a:t>voices</a:t>
            </a:r>
            <a:r>
              <a:rPr lang="en-US" sz="1600" dirty="0"/>
              <a:t>) </a:t>
            </a:r>
            <a:r>
              <a:rPr lang="en-US" sz="1600" b="1" u="sng" dirty="0"/>
              <a:t>and line them up automatically</a:t>
            </a:r>
            <a:r>
              <a:rPr lang="en-US" sz="1600" b="1" u="none" dirty="0"/>
              <a:t> [CLICK!] </a:t>
            </a:r>
            <a:r>
              <a:rPr lang="en-US" sz="1600" b="1" u="none" dirty="0">
                <a:sym typeface="Wingdings" pitchFamily="2" charset="2"/>
              </a:rPr>
              <a:t></a:t>
            </a:r>
            <a:r>
              <a:rPr lang="en-US" sz="1600" dirty="0"/>
              <a:t> </a:t>
            </a:r>
            <a:r>
              <a:rPr lang="en-US" sz="1600" b="1" dirty="0"/>
              <a:t>TO PRESENT THE PIECE in score format</a:t>
            </a:r>
            <a:endParaRPr lang="en-CA" sz="1600" b="1" baseline="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8903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15</a:t>
            </a:r>
            <a:r>
              <a:rPr lang="en-US" baseline="30000" dirty="0"/>
              <a:t>th</a:t>
            </a:r>
            <a:r>
              <a:rPr lang="en-US" baseline="0" dirty="0"/>
              <a:t> Century OCKEGHEMS</a:t>
            </a:r>
            <a:r>
              <a:rPr lang="en-US" dirty="0"/>
              <a:t>’ piece (</a:t>
            </a:r>
            <a:r>
              <a:rPr lang="en-US" dirty="0" err="1"/>
              <a:t>L’autre</a:t>
            </a:r>
            <a:r>
              <a:rPr lang="en-US" dirty="0"/>
              <a:t> </a:t>
            </a:r>
            <a:r>
              <a:rPr lang="en-US" dirty="0" err="1"/>
              <a:t>D’antan</a:t>
            </a:r>
            <a:r>
              <a:rPr lang="en-US" dirty="0"/>
              <a:t>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Parts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This is how they look like when rendered</a:t>
            </a:r>
            <a:r>
              <a:rPr lang="en-US" baseline="0" dirty="0"/>
              <a:t> in </a:t>
            </a:r>
            <a:r>
              <a:rPr lang="en-US" baseline="0" dirty="0" err="1"/>
              <a:t>Verovio</a:t>
            </a:r>
            <a:endParaRPr lang="en-US" baseline="0" dirty="0"/>
          </a:p>
          <a:p>
            <a:pPr marL="171450" indent="-171450">
              <a:buFont typeface="Arial" charset="0"/>
              <a:buChar char="•"/>
            </a:pPr>
            <a:r>
              <a:rPr lang="en-US" b="1" baseline="0" dirty="0" err="1"/>
              <a:t>Barlines</a:t>
            </a:r>
            <a:r>
              <a:rPr lang="en-US" b="1" baseline="0" dirty="0"/>
              <a:t> </a:t>
            </a:r>
            <a:r>
              <a:rPr lang="en-US" b="1" baseline="0" dirty="0">
                <a:sym typeface="Wingdings"/>
              </a:rPr>
              <a:t> places where the voices must coincide (PERFECT GROUPINGS!)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476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the ”DURATION</a:t>
            </a:r>
            <a:r>
              <a:rPr lang="en-US" baseline="0" dirty="0"/>
              <a:t> stuff” HERE TOO</a:t>
            </a:r>
          </a:p>
          <a:p>
            <a:endParaRPr lang="en-US" baseline="0" dirty="0"/>
          </a:p>
          <a:p>
            <a:r>
              <a:rPr lang="en-US" b="1" baseline="0" dirty="0"/>
              <a:t>VEROVIO INTERPRETS ALL NOTES AS </a:t>
            </a:r>
            <a:r>
              <a:rPr lang="en-US" baseline="0" dirty="0"/>
              <a:t>HAVING THE DURATIONAL VALUE GIVEN BY THE </a:t>
            </a:r>
            <a:r>
              <a:rPr lang="en-US" b="1" baseline="0" dirty="0"/>
              <a:t>MENSURATION</a:t>
            </a:r>
          </a:p>
          <a:p>
            <a:r>
              <a:rPr lang="en-US" b="1" baseline="0" dirty="0"/>
              <a:t>UNLESS, THE MODIFICATION ON THE DURATION OF A NOTE IS ENCODED WITHIN THE NOTE</a:t>
            </a:r>
          </a:p>
          <a:p>
            <a:r>
              <a:rPr lang="en-US" b="1" baseline="0" dirty="0"/>
              <a:t>WHICH IS WHAT THE SCORING-UP TOOL DOES.</a:t>
            </a:r>
          </a:p>
          <a:p>
            <a:endParaRPr lang="en-US" b="1" baseline="0" dirty="0"/>
          </a:p>
          <a:p>
            <a:r>
              <a:rPr lang="en-US" b="1" baseline="0" dirty="0"/>
              <a:t>WE NEED TO ENCODE THE EFFECT OF THAT MODIFICATION</a:t>
            </a:r>
          </a:p>
          <a:p>
            <a:r>
              <a:rPr lang="en-US" b="1" baseline="0" dirty="0"/>
              <a:t>THIS IS, WE NEED TO ENCODE THE MODIFIED DURATION.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7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here: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The</a:t>
            </a:r>
            <a:r>
              <a:rPr lang="en-US" baseline="0" dirty="0"/>
              <a:t> Imperfections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Alterations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coloration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 distinct dots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00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[After 2] which is </a:t>
            </a:r>
            <a:r>
              <a:rPr lang="en-US" b="1" dirty="0"/>
              <a:t>obscured by</a:t>
            </a:r>
            <a:r>
              <a:rPr lang="en-US" dirty="0"/>
              <a:t> the </a:t>
            </a:r>
            <a:r>
              <a:rPr lang="en-US" b="1" dirty="0"/>
              <a:t>separate-parts layout </a:t>
            </a:r>
            <a:r>
              <a:rPr lang="en-US" dirty="0"/>
              <a:t>of the </a:t>
            </a:r>
            <a:r>
              <a:rPr lang="en-US" b="1" dirty="0"/>
              <a:t>original sources</a:t>
            </a:r>
          </a:p>
          <a:p>
            <a:r>
              <a:rPr lang="en-US" dirty="0"/>
              <a:t>[After 3] Making it </a:t>
            </a:r>
            <a:r>
              <a:rPr lang="en-US" b="1" dirty="0"/>
              <a:t>faithful to the source</a:t>
            </a:r>
            <a:r>
              <a:rPr lang="en-US" dirty="0"/>
              <a:t>, </a:t>
            </a:r>
            <a:r>
              <a:rPr lang="en-US" b="1" dirty="0"/>
              <a:t>while</a:t>
            </a:r>
            <a:r>
              <a:rPr lang="en-US" dirty="0"/>
              <a:t> </a:t>
            </a:r>
            <a:r>
              <a:rPr lang="en-US" b="1" dirty="0"/>
              <a:t>providing</a:t>
            </a:r>
            <a:r>
              <a:rPr lang="en-US" b="1" baseline="0" dirty="0"/>
              <a:t> additional information </a:t>
            </a:r>
            <a:r>
              <a:rPr lang="en-US" baseline="0" dirty="0"/>
              <a:t>(regarding the vertical sonorities)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6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Meant to be the second part of a larger workflow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In</a:t>
            </a:r>
            <a:r>
              <a:rPr lang="en-US" baseline="0" dirty="0"/>
              <a:t> which the first part consist on performing Optical Music Recognition on a set of mensural pieces, 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From which we would obtain the Mensural MEI files encoding each voice. These files capture only the information present in the sources (this is, pitch and note symbols)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/>
              <a:t>These are the input files of the Scoring-up, which finds the durational values of all the notes within these files based on contextual and non-contextual cues and returns the Mensural MEI file encoding the score.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603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470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Char char="à"/>
              <a:tabLst/>
              <a:defRPr/>
            </a:pPr>
            <a:r>
              <a:rPr lang="en-US" sz="1600" b="1" dirty="0"/>
              <a:t>TO PRESENT THE PIECE in score format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Char char="à"/>
              <a:tabLst/>
              <a:defRPr/>
            </a:pPr>
            <a:r>
              <a:rPr lang="en-US" sz="1600" b="0" baseline="0" dirty="0">
                <a:solidFill>
                  <a:schemeClr val="dk2"/>
                </a:solidFill>
              </a:rPr>
              <a:t>We </a:t>
            </a:r>
            <a:r>
              <a:rPr lang="en-US" sz="1600" b="1" baseline="0" dirty="0">
                <a:solidFill>
                  <a:schemeClr val="dk2"/>
                </a:solidFill>
              </a:rPr>
              <a:t>REFER</a:t>
            </a:r>
            <a:r>
              <a:rPr lang="en-US" sz="1600" b="0" baseline="0" dirty="0">
                <a:solidFill>
                  <a:schemeClr val="dk2"/>
                </a:solidFill>
              </a:rPr>
              <a:t> to this process as </a:t>
            </a:r>
            <a:r>
              <a:rPr lang="en-US" sz="1600" b="1" baseline="0" dirty="0">
                <a:solidFill>
                  <a:schemeClr val="dk2"/>
                </a:solidFill>
              </a:rPr>
              <a:t>SCORING UP</a:t>
            </a:r>
          </a:p>
          <a:p>
            <a:pPr marL="285750" marR="0" lvl="0" indent="-2857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Char char="à"/>
              <a:tabLst/>
              <a:defRPr/>
            </a:pPr>
            <a:r>
              <a:rPr lang="en-US" sz="1600" b="0" baseline="0" dirty="0">
                <a:solidFill>
                  <a:schemeClr val="dk2"/>
                </a:solidFill>
              </a:rPr>
              <a:t>We are </a:t>
            </a:r>
            <a:r>
              <a:rPr lang="en-US" sz="1600" b="1" baseline="0" dirty="0">
                <a:solidFill>
                  <a:schemeClr val="dk2"/>
                </a:solidFill>
              </a:rPr>
              <a:t>developing</a:t>
            </a:r>
            <a:r>
              <a:rPr lang="en-US" sz="1600" b="0" baseline="0" dirty="0">
                <a:solidFill>
                  <a:schemeClr val="dk2"/>
                </a:solidFill>
              </a:rPr>
              <a:t> an </a:t>
            </a:r>
            <a:r>
              <a:rPr lang="en-US" sz="1600" b="1" baseline="0" dirty="0">
                <a:solidFill>
                  <a:schemeClr val="dk2"/>
                </a:solidFill>
              </a:rPr>
              <a:t>Automatic Scoring-Up Tool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None/>
              <a:tabLst/>
              <a:defRPr/>
            </a:pPr>
            <a:endParaRPr lang="en-US" sz="1600" b="1" baseline="0" dirty="0">
              <a:solidFill>
                <a:schemeClr val="dk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Wingdings" pitchFamily="2" charset="2"/>
              <a:buNone/>
              <a:tabLst/>
              <a:defRPr/>
            </a:pPr>
            <a:r>
              <a:rPr lang="en-US" sz="1600" dirty="0"/>
              <a:t>To facilitate </a:t>
            </a:r>
            <a:r>
              <a:rPr lang="en-US" sz="1600" u="sng" dirty="0"/>
              <a:t>counterpoint studies </a:t>
            </a:r>
            <a:r>
              <a:rPr lang="en-US" sz="1600" dirty="0"/>
              <a:t>(this is, the study of the relation between the voices)</a:t>
            </a:r>
            <a:endParaRPr lang="en-CA" sz="1600" b="0" baseline="0" dirty="0">
              <a:solidFill>
                <a:schemeClr val="dk2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lang="en-CA" sz="1600" baseline="0" dirty="0">
              <a:solidFill>
                <a:schemeClr val="dk2"/>
              </a:solidFill>
            </a:endParaRPr>
          </a:p>
          <a:p>
            <a:r>
              <a:rPr lang="en-US" sz="1600" dirty="0"/>
              <a:t>So, even</a:t>
            </a:r>
            <a:r>
              <a:rPr lang="en-US" sz="1600" baseline="0" dirty="0"/>
              <a:t> though the TASK of the "scoring-up tool" SEEMS PRETTY SIMPLE (just lining-up the notes of the different voices), it is COMPLICATED BY THE NATURE OF THE NOTATION ITSELF.</a:t>
            </a:r>
          </a:p>
          <a:p>
            <a:endParaRPr lang="en-US" sz="1600" baseline="0" dirty="0"/>
          </a:p>
          <a:p>
            <a:r>
              <a:rPr lang="en-US" sz="1600" baseline="0" dirty="0"/>
              <a:t>[CLICK!] So lets talk about mensural notation...</a:t>
            </a:r>
            <a:endParaRPr lang="en-US" sz="1600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endParaRPr lang="en-CA" sz="1600" baseline="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52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So lets talk about mensural notation..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11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Mensural notation is the immediate predecessor of our Common Western Music Notation system, and when IT started, we already had an EXPLICIT way to notate PITCH: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Staff-lines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Char char="•"/>
            </a:pPr>
            <a:r>
              <a:rPr lang="en-CA" sz="1600" baseline="0" dirty="0">
                <a:solidFill>
                  <a:schemeClr val="dk2"/>
                </a:solidFill>
              </a:rPr>
              <a:t>Clefs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But the </a:t>
            </a:r>
            <a:r>
              <a:rPr lang="en-CA" sz="1600" u="sng" baseline="0" dirty="0">
                <a:solidFill>
                  <a:schemeClr val="dk2"/>
                </a:solidFill>
              </a:rPr>
              <a:t>same</a:t>
            </a:r>
            <a:r>
              <a:rPr lang="en-CA" sz="1600" baseline="0" dirty="0">
                <a:solidFill>
                  <a:schemeClr val="dk2"/>
                </a:solidFill>
              </a:rPr>
              <a:t> </a:t>
            </a:r>
            <a:r>
              <a:rPr lang="en-CA" sz="1600" u="sng" baseline="0" dirty="0">
                <a:solidFill>
                  <a:schemeClr val="dk2"/>
                </a:solidFill>
              </a:rPr>
              <a:t>did not</a:t>
            </a:r>
            <a:r>
              <a:rPr lang="en-CA" sz="1600" baseline="0" dirty="0">
                <a:solidFill>
                  <a:schemeClr val="dk2"/>
                </a:solidFill>
              </a:rPr>
              <a:t> </a:t>
            </a:r>
            <a:r>
              <a:rPr lang="en-CA" sz="1600" u="sng" baseline="0" dirty="0">
                <a:solidFill>
                  <a:schemeClr val="dk2"/>
                </a:solidFill>
              </a:rPr>
              <a:t>applied</a:t>
            </a:r>
            <a:r>
              <a:rPr lang="en-CA" sz="1600" baseline="0" dirty="0">
                <a:solidFill>
                  <a:schemeClr val="dk2"/>
                </a:solidFill>
              </a:rPr>
              <a:t> to </a:t>
            </a:r>
            <a:r>
              <a:rPr lang="en-CA" sz="1600" u="sng" baseline="0" dirty="0">
                <a:solidFill>
                  <a:schemeClr val="dk2"/>
                </a:solidFill>
              </a:rPr>
              <a:t>rhythm</a:t>
            </a:r>
            <a:r>
              <a:rPr lang="en-CA" sz="1600" baseline="0" dirty="0">
                <a:solidFill>
                  <a:schemeClr val="dk2"/>
                </a:solidFill>
              </a:rPr>
              <a:t> </a:t>
            </a:r>
            <a:r>
              <a:rPr lang="en-CA" sz="1600" u="sng" baseline="0" dirty="0">
                <a:solidFill>
                  <a:schemeClr val="dk2"/>
                </a:solidFill>
              </a:rPr>
              <a:t>yet</a:t>
            </a:r>
            <a:r>
              <a:rPr lang="en-CA" sz="1600" baseline="0" dirty="0">
                <a:solidFill>
                  <a:schemeClr val="dk2"/>
                </a:solidFill>
              </a:rPr>
              <a:t>.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1. We already had </a:t>
            </a:r>
            <a:r>
              <a:rPr lang="en-CA" sz="1600" b="1" u="sng" baseline="0" dirty="0">
                <a:solidFill>
                  <a:schemeClr val="dk2"/>
                </a:solidFill>
              </a:rPr>
              <a:t>DIFFERENT NOTE-SHAPES</a:t>
            </a:r>
            <a:r>
              <a:rPr lang="en-CA" sz="1600" baseline="0" dirty="0">
                <a:solidFill>
                  <a:schemeClr val="dk2"/>
                </a:solidFill>
              </a:rPr>
              <a:t> as you can see here, BUT  they </a:t>
            </a:r>
            <a:r>
              <a:rPr lang="en-CA" sz="1600" u="sng" baseline="0" dirty="0">
                <a:solidFill>
                  <a:schemeClr val="dk2"/>
                </a:solidFill>
              </a:rPr>
              <a:t>did not EXPLICITLY</a:t>
            </a:r>
            <a:r>
              <a:rPr lang="en-CA" sz="1600" baseline="0" dirty="0">
                <a:solidFill>
                  <a:schemeClr val="dk2"/>
                </a:solidFill>
              </a:rPr>
              <a:t> conveyed the duration of the note. 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r>
              <a:rPr lang="en-CA" sz="1600" baseline="0" dirty="0">
                <a:solidFill>
                  <a:schemeClr val="dk2"/>
                </a:solidFill>
              </a:rPr>
              <a:t>2. It is </a:t>
            </a:r>
            <a:r>
              <a:rPr lang="en-CA" sz="1600" u="sng" baseline="0" dirty="0">
                <a:solidFill>
                  <a:schemeClr val="dk2"/>
                </a:solidFill>
              </a:rPr>
              <a:t>COMMON</a:t>
            </a:r>
            <a:r>
              <a:rPr lang="en-CA" sz="1600" baseline="0" dirty="0">
                <a:solidFill>
                  <a:schemeClr val="dk2"/>
                </a:solidFill>
              </a:rPr>
              <a:t> to have the </a:t>
            </a:r>
            <a:r>
              <a:rPr lang="en-CA" sz="1600" u="sng" baseline="0" dirty="0">
                <a:solidFill>
                  <a:schemeClr val="dk2"/>
                </a:solidFill>
              </a:rPr>
              <a:t>SAME note shape</a:t>
            </a:r>
            <a:r>
              <a:rPr lang="en-CA" sz="1600" baseline="0" dirty="0">
                <a:solidFill>
                  <a:schemeClr val="dk2"/>
                </a:solidFill>
              </a:rPr>
              <a:t> being used twice, even next to each other, and representing </a:t>
            </a:r>
            <a:r>
              <a:rPr lang="en-CA" sz="1600" u="sng" baseline="0" dirty="0">
                <a:solidFill>
                  <a:schemeClr val="dk2"/>
                </a:solidFill>
              </a:rPr>
              <a:t>different durations</a:t>
            </a:r>
            <a:r>
              <a:rPr lang="en-CA" sz="1600" baseline="0" dirty="0">
                <a:solidFill>
                  <a:schemeClr val="dk2"/>
                </a:solidFill>
              </a:rPr>
              <a:t>…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endParaRPr lang="en-CA" sz="1600" baseline="0" dirty="0">
              <a:solidFill>
                <a:schemeClr val="dk2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91666"/>
              <a:buFont typeface="Arial" charset="0"/>
              <a:buNone/>
            </a:pPr>
            <a:r>
              <a:rPr lang="en-CA" sz="1600" b="1" baseline="0">
                <a:solidFill>
                  <a:schemeClr val="dk2"/>
                </a:solidFill>
              </a:rPr>
              <a:t>3. This </a:t>
            </a:r>
            <a:r>
              <a:rPr lang="en-CA" sz="1600" b="1" baseline="0" dirty="0">
                <a:solidFill>
                  <a:schemeClr val="dk2"/>
                </a:solidFill>
              </a:rPr>
              <a:t>AMBIGUITY of the note DURATION COMPLICATES the SCORING-UP TASK, because in order to line the notes up we need to know their duration.</a:t>
            </a:r>
          </a:p>
        </p:txBody>
      </p:sp>
    </p:spTree>
    <p:extLst>
      <p:ext uri="{BB962C8B-B14F-4D97-AF65-F5344CB8AC3E}">
        <p14:creationId xmlns:p14="http://schemas.microsoft.com/office/powerpoint/2010/main" val="2042746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Like I said, we already have different note shapes and there is a clear hierarchy regarding the note duration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But, each note shape can have </a:t>
            </a:r>
            <a:r>
              <a:rPr lang="en-CA" b="1" u="sng" dirty="0"/>
              <a:t>two</a:t>
            </a:r>
            <a:r>
              <a:rPr lang="en-CA" dirty="0"/>
              <a:t> different values, it can be ternary (perfect) or binary (imperfect).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endParaRPr lang="en-CA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b="1" dirty="0"/>
              <a:t>So we have examples like ... in which (3, 2)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lang="en-CA" b="1" dirty="0"/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b="1" dirty="0"/>
              <a:t>So, how do we know what is the value of a note?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We have this REALLY IMPORTANT concept in mensural notation: MENSURATION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dirty="0"/>
              <a:t>So</a:t>
            </a:r>
            <a:r>
              <a:rPr lang="en-CA" baseline="0" dirty="0"/>
              <a:t> what about …? In imperfect mensuration </a:t>
            </a:r>
            <a:r>
              <a:rPr lang="en-CA" baseline="0" dirty="0">
                <a:sym typeface="Wingdings"/>
              </a:rPr>
              <a:t> </a:t>
            </a:r>
            <a:r>
              <a:rPr lang="en-CA" b="1" baseline="0" dirty="0">
                <a:sym typeface="Wingdings"/>
              </a:rPr>
              <a:t>note-shape </a:t>
            </a:r>
            <a:r>
              <a:rPr lang="en-CA" b="1" u="sng" baseline="0" dirty="0">
                <a:sym typeface="Wingdings"/>
              </a:rPr>
              <a:t>explicitly</a:t>
            </a:r>
            <a:r>
              <a:rPr lang="en-CA" b="1" baseline="0" dirty="0">
                <a:sym typeface="Wingdings"/>
              </a:rPr>
              <a:t> indicates binary value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b="0" baseline="0" dirty="0">
                <a:sym typeface="Wingdings"/>
              </a:rPr>
              <a:t>You want </a:t>
            </a:r>
            <a:r>
              <a:rPr lang="en-CA" b="1" baseline="0" dirty="0">
                <a:sym typeface="Wingdings"/>
              </a:rPr>
              <a:t>to change that</a:t>
            </a:r>
            <a:r>
              <a:rPr lang="en-CA" b="0" baseline="0" dirty="0">
                <a:sym typeface="Wingdings"/>
              </a:rPr>
              <a:t>  to use </a:t>
            </a:r>
            <a:r>
              <a:rPr lang="en-CA" b="1" baseline="0" dirty="0">
                <a:sym typeface="Wingdings"/>
              </a:rPr>
              <a:t>some external (graphical) cues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b="0" baseline="0" dirty="0">
                <a:sym typeface="Wingdings"/>
              </a:rPr>
              <a:t>JUST LIKE IN CMN: All the notes are binary, if you want to change that you use a dot or a triplet sign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CA" b="0" baseline="0" dirty="0">
                <a:sym typeface="Wingdings"/>
              </a:rPr>
              <a:t>--&gt; In Mensural: binary, and to change that you use a dot called </a:t>
            </a:r>
            <a:r>
              <a:rPr lang="en-CA" b="1" baseline="0" dirty="0">
                <a:sym typeface="Wingdings"/>
              </a:rPr>
              <a:t>dot of augmentation</a:t>
            </a:r>
            <a:r>
              <a:rPr lang="en-CA" b="0" baseline="0" dirty="0">
                <a:sym typeface="Wingdings"/>
              </a:rPr>
              <a:t> which behaves the same as a Common Dotted Note (adds half of its value).</a:t>
            </a:r>
            <a:endParaRPr lang="en-CA" b="1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charset="0"/>
              <a:buNone/>
            </a:pPr>
            <a:endParaRPr lang="en-CA" baseline="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charset="0"/>
              <a:buNone/>
            </a:pPr>
            <a:r>
              <a:rPr lang="en-CA" baseline="0" dirty="0"/>
              <a:t>Scoring up mensural music in imperfect mensuration would be the same as scoring up common western music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CA" baseline="0" dirty="0"/>
              <a:t>So, what is the problem?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charset="0"/>
              <a:buNone/>
            </a:pPr>
            <a:endParaRPr lang="en-CA" baseline="0" dirty="0"/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Font typeface="Arial" charset="0"/>
              <a:buNone/>
            </a:pPr>
            <a:r>
              <a:rPr lang="en-CA" baseline="0" dirty="0"/>
              <a:t>The challenge occurs when dealing with PERFECT MENSURATION at ANY OF THESE FOUR NOTE-LEVELS (it could be in the four at once). [CHANGE SLIDE]</a:t>
            </a:r>
          </a:p>
        </p:txBody>
      </p:sp>
    </p:spTree>
    <p:extLst>
      <p:ext uri="{BB962C8B-B14F-4D97-AF65-F5344CB8AC3E}">
        <p14:creationId xmlns:p14="http://schemas.microsoft.com/office/powerpoint/2010/main" val="1831179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aseline="0" dirty="0"/>
              <a:t>The MENSURATION gives us a semifixed relation between the duration of the notes, but that relation can be changed by the context (I.E., THE NOTES AROUND)</a:t>
            </a:r>
          </a:p>
          <a:p>
            <a:endParaRPr lang="en-US" dirty="0"/>
          </a:p>
          <a:p>
            <a:r>
              <a:rPr lang="en-US" dirty="0"/>
              <a:t>AND IT IS THIS CONTEXT-DEPENDENCY ISSUE THAT IS THE MAIN FOCUS OF THE SCORING-UP TOOL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dirty="0">
                <a:solidFill>
                  <a:schemeClr val="dk1"/>
                </a:solidFill>
              </a:rPr>
              <a:t>There are certain principles on how context affects the note value. I am not going to enumerate all of these principles, but I will give an example of the general idea of on how these principles work.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8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dirty="0"/>
              <a:t>1. This breve is perfect, this breve is perfect, </a:t>
            </a:r>
            <a:r>
              <a:rPr lang="en-CA" u="sng" dirty="0"/>
              <a:t>and so on</a:t>
            </a:r>
            <a:r>
              <a:rPr lang="en-CA" dirty="0"/>
              <a:t>…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0" dirty="0"/>
              <a:t>2. That is the </a:t>
            </a:r>
            <a:r>
              <a:rPr lang="en-CA" b="0" u="sng" dirty="0"/>
              <a:t>idea in perfect mensuration</a:t>
            </a:r>
            <a:r>
              <a:rPr lang="en-CA" b="0" dirty="0"/>
              <a:t>, we have this triple meter, </a:t>
            </a:r>
            <a:r>
              <a:rPr lang="en-CA" b="0" u="sng" dirty="0"/>
              <a:t>WE MOVE IN A SERIES OF PERFECTIONS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0" dirty="0"/>
              <a:t>3. [</a:t>
            </a:r>
            <a:r>
              <a:rPr lang="en-CA" b="0" u="sng" dirty="0"/>
              <a:t>green</a:t>
            </a:r>
            <a:r>
              <a:rPr lang="en-CA" b="0" dirty="0"/>
              <a:t> square] </a:t>
            </a:r>
            <a:r>
              <a:rPr lang="en-CA" b="0" u="sng" dirty="0"/>
              <a:t>Two modifications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0" dirty="0"/>
              <a:t>4. [Principles!] --&gt; Outlined by </a:t>
            </a:r>
            <a:r>
              <a:rPr lang="en-CA" b="1" dirty="0"/>
              <a:t>Franco of Cologne</a:t>
            </a:r>
            <a:r>
              <a:rPr lang="en-CA" b="0" dirty="0"/>
              <a:t> (ca. 1280)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0" dirty="0"/>
              <a:t>5. </a:t>
            </a:r>
            <a:r>
              <a:rPr lang="en-CA" b="0" u="sng" dirty="0"/>
              <a:t>Written</a:t>
            </a:r>
            <a:r>
              <a:rPr lang="en-CA" b="0" dirty="0"/>
              <a:t> in </a:t>
            </a:r>
            <a:r>
              <a:rPr lang="en-CA" b="0" u="sng" dirty="0"/>
              <a:t>terms of</a:t>
            </a:r>
            <a:r>
              <a:rPr lang="en-CA" b="0" dirty="0"/>
              <a:t> </a:t>
            </a:r>
            <a:r>
              <a:rPr lang="en-CA" b="1" u="sng" dirty="0"/>
              <a:t>these kinds of sequences </a:t>
            </a:r>
            <a:r>
              <a:rPr lang="en-CA" b="0" dirty="0"/>
              <a:t>--&gt; </a:t>
            </a:r>
            <a:r>
              <a:rPr lang="en-CA" b="1" u="sng" dirty="0"/>
              <a:t>delimited</a:t>
            </a:r>
            <a:r>
              <a:rPr lang="en-CA" b="0" dirty="0"/>
              <a:t> by notes that are </a:t>
            </a:r>
            <a:r>
              <a:rPr lang="en-CA" b="1" u="sng" dirty="0"/>
              <a:t>supposed to </a:t>
            </a:r>
            <a:r>
              <a:rPr lang="en-CA" b="0" u="sng" dirty="0"/>
              <a:t>be </a:t>
            </a:r>
            <a:r>
              <a:rPr lang="en-CA" b="1" u="sng" dirty="0"/>
              <a:t>perfect</a:t>
            </a:r>
            <a:r>
              <a:rPr lang="en-CA" b="0" u="none" dirty="0"/>
              <a:t> </a:t>
            </a:r>
            <a:r>
              <a:rPr lang="en-CA" b="0" dirty="0"/>
              <a:t>--&gt; </a:t>
            </a:r>
            <a:r>
              <a:rPr lang="en-CA" b="1" u="sng" dirty="0"/>
              <a:t>number</a:t>
            </a:r>
            <a:r>
              <a:rPr lang="en-CA" b="0" u="sng" dirty="0"/>
              <a:t> of notes</a:t>
            </a:r>
            <a:r>
              <a:rPr lang="en-CA" b="0" u="none" dirty="0"/>
              <a:t> </a:t>
            </a:r>
            <a:r>
              <a:rPr lang="en-CA" b="0" dirty="0"/>
              <a:t>--&gt; </a:t>
            </a:r>
            <a:r>
              <a:rPr lang="en-CA" b="1" u="sng" dirty="0"/>
              <a:t>modification</a:t>
            </a:r>
            <a:r>
              <a:rPr lang="en-CA" b="0" dirty="0"/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CA" b="0" dirty="0"/>
              <a:t>6. </a:t>
            </a:r>
            <a:r>
              <a:rPr lang="en-US" dirty="0"/>
              <a:t>So the scoring-up DEALS with the CONTEXT-DEPENDENT nature of mensural notation by IMPLEMENTING these</a:t>
            </a:r>
            <a:r>
              <a:rPr lang="en-US" baseline="0" dirty="0"/>
              <a:t> PRINCIPLES of IMP and ALT</a:t>
            </a:r>
          </a:p>
        </p:txBody>
      </p:sp>
    </p:spTree>
    <p:extLst>
      <p:ext uri="{BB962C8B-B14F-4D97-AF65-F5344CB8AC3E}">
        <p14:creationId xmlns:p14="http://schemas.microsoft.com/office/powerpoint/2010/main" val="621482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BOUNDING BY PAIRS OF BREVES!!!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Lets</a:t>
            </a:r>
            <a:r>
              <a:rPr lang="en-US" baseline="0" dirty="0"/>
              <a:t> </a:t>
            </a:r>
            <a:r>
              <a:rPr lang="en-US" u="sng" baseline="0" dirty="0"/>
              <a:t>walk through the </a:t>
            </a:r>
            <a:r>
              <a:rPr lang="en-US" b="1" u="sng" baseline="0" dirty="0"/>
              <a:t>algorithm</a:t>
            </a:r>
            <a:r>
              <a:rPr lang="en-US" u="sng" baseline="0" dirty="0"/>
              <a:t> </a:t>
            </a:r>
            <a:r>
              <a:rPr lang="en-US" baseline="0" dirty="0"/>
              <a:t>that implements these principles --&gt; By using an </a:t>
            </a:r>
            <a:r>
              <a:rPr lang="en-US" b="1" u="sng" baseline="0" dirty="0"/>
              <a:t>example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Lets say we have the mensuration… which indicates that by default …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Steps: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1. Divide the notes into sequences of the form we saw in the previous slide.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Find all the breves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baseline="0" dirty="0"/>
              <a:t>Find all the sequences that are bounded by those breves…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2. For each of those sequences we get the number of semibreves, since that will indicate the modification that we have to perform.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So</a:t>
            </a:r>
            <a:r>
              <a:rPr lang="en-US" b="1" baseline="0" dirty="0"/>
              <a:t> lets take one of such sequences as an example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5368E-E84F-D44C-BF90-DA312DFA79B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8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CD1C0-3D89-1142-B4F3-313F13B305AD}" type="datetime1">
              <a:rPr lang="en-CA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5E9A9-5FF7-8741-A1E0-E2E5CDDC616B}" type="datetime1">
              <a:rPr lang="en-CA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617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50885-0790-4141-9574-D40F55CC7D85}" type="datetime1">
              <a:rPr lang="en-CA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2249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3200"/>
            </a:lvl1pPr>
            <a:lvl2pPr lvl="1">
              <a:spcBef>
                <a:spcPts val="0"/>
              </a:spcBef>
              <a:buSzPct val="100000"/>
              <a:defRPr sz="3200"/>
            </a:lvl2pPr>
            <a:lvl3pPr lvl="2">
              <a:spcBef>
                <a:spcPts val="0"/>
              </a:spcBef>
              <a:buSzPct val="100000"/>
              <a:defRPr sz="3200"/>
            </a:lvl3pPr>
            <a:lvl4pPr lvl="3">
              <a:spcBef>
                <a:spcPts val="0"/>
              </a:spcBef>
              <a:buSzPct val="100000"/>
              <a:defRPr sz="3200"/>
            </a:lvl4pPr>
            <a:lvl5pPr lvl="4">
              <a:spcBef>
                <a:spcPts val="0"/>
              </a:spcBef>
              <a:buSzPct val="100000"/>
              <a:defRPr sz="3200"/>
            </a:lvl5pPr>
            <a:lvl6pPr lvl="5">
              <a:spcBef>
                <a:spcPts val="0"/>
              </a:spcBef>
              <a:buSzPct val="100000"/>
              <a:defRPr sz="3200"/>
            </a:lvl6pPr>
            <a:lvl7pPr lvl="6">
              <a:spcBef>
                <a:spcPts val="0"/>
              </a:spcBef>
              <a:buSzPct val="100000"/>
              <a:defRPr sz="3200"/>
            </a:lvl7pPr>
            <a:lvl8pPr lvl="7">
              <a:spcBef>
                <a:spcPts val="0"/>
              </a:spcBef>
              <a:buSzPct val="100000"/>
              <a:defRPr sz="3200"/>
            </a:lvl8pPr>
            <a:lvl9pPr lvl="8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600"/>
            </a:lvl1pPr>
            <a:lvl2pPr lvl="1">
              <a:spcBef>
                <a:spcPts val="0"/>
              </a:spcBef>
              <a:buSzPct val="100000"/>
              <a:defRPr sz="1600"/>
            </a:lvl2pPr>
            <a:lvl3pPr lvl="2">
              <a:spcBef>
                <a:spcPts val="0"/>
              </a:spcBef>
              <a:buSzPct val="100000"/>
              <a:defRPr sz="1600"/>
            </a:lvl3pPr>
            <a:lvl4pPr lvl="3">
              <a:spcBef>
                <a:spcPts val="0"/>
              </a:spcBef>
              <a:buSzPct val="100000"/>
              <a:defRPr sz="1600"/>
            </a:lvl4pPr>
            <a:lvl5pPr lvl="4">
              <a:spcBef>
                <a:spcPts val="0"/>
              </a:spcBef>
              <a:buSzPct val="100000"/>
              <a:defRPr sz="1600"/>
            </a:lvl5pPr>
            <a:lvl6pPr lvl="5">
              <a:spcBef>
                <a:spcPts val="0"/>
              </a:spcBef>
              <a:buSzPct val="100000"/>
              <a:defRPr sz="1600"/>
            </a:lvl6pPr>
            <a:lvl7pPr lvl="6">
              <a:spcBef>
                <a:spcPts val="0"/>
              </a:spcBef>
              <a:buSzPct val="100000"/>
              <a:defRPr sz="1600"/>
            </a:lvl7pPr>
            <a:lvl8pPr lvl="7">
              <a:spcBef>
                <a:spcPts val="0"/>
              </a:spcBef>
              <a:buSzPct val="100000"/>
              <a:defRPr sz="1600"/>
            </a:lvl8pPr>
            <a:lvl9pPr lvl="8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3859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177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754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28BFC-1BD2-0C46-B48F-8C2EAED2F48A}" type="datetime1">
              <a:rPr lang="en-CA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08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377FD-FB0B-2F43-8828-8EB37ABAA5E3}" type="datetime1">
              <a:rPr lang="en-CA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9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5B7EC-BE4C-9048-9BAE-FFAF7E3F2684}" type="datetime1">
              <a:rPr lang="en-CA" smtClean="0"/>
              <a:t>2019-12-04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08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863CC-0EED-E947-82B6-44AB2AB3122D}" type="datetime1">
              <a:rPr lang="en-CA" smtClean="0"/>
              <a:t>2019-12-04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0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94F1-A4AB-6F4E-92EE-48016952BEBA}" type="datetime1">
              <a:rPr lang="en-CA" smtClean="0"/>
              <a:t>2019-12-04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06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8C5A48-2F9E-C944-8F3D-2A162D5807D3}" type="datetime1">
              <a:rPr lang="en-CA" smtClean="0"/>
              <a:t>2019-12-04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80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A47B2-3888-FC44-98E3-4427FE386BCC}" type="datetime1">
              <a:rPr lang="en-CA" smtClean="0"/>
              <a:t>2019-12-04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59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7751AD-84D2-2343-B0FF-A5CDCF765F56}" type="datetime1">
              <a:rPr lang="en-CA" smtClean="0"/>
              <a:t>2019-12-04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9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305B6-D728-E545-8528-FC0DB0E547B2}" type="datetime1">
              <a:rPr lang="en-CA" smtClean="0"/>
              <a:t>2019-12-04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D0A19-ECB0-1B4B-B8D3-F4B6C0AE6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113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8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vis-project/scoring-up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884308"/>
          </a:xfrm>
        </p:spPr>
        <p:txBody>
          <a:bodyPr>
            <a:normAutofit/>
          </a:bodyPr>
          <a:lstStyle/>
          <a:p>
            <a:r>
              <a:rPr lang="en-US" dirty="0"/>
              <a:t>Automatic Scoring up of Music in Mensural Notation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30658"/>
            <a:ext cx="9144000" cy="3006671"/>
          </a:xfrm>
        </p:spPr>
        <p:txBody>
          <a:bodyPr>
            <a:normAutofit fontScale="92500"/>
          </a:bodyPr>
          <a:lstStyle/>
          <a:p>
            <a:r>
              <a:rPr lang="en-US" dirty="0"/>
              <a:t>Martha E. Thomae, Julie E. Cumming, Ichiro Fujinaga</a:t>
            </a:r>
          </a:p>
          <a:p>
            <a:endParaRPr lang="en-US" dirty="0"/>
          </a:p>
          <a:p>
            <a:r>
              <a:rPr lang="en-US" dirty="0"/>
              <a:t>Centre for Interdisciplinary Research in Music Media and Technology (CIRMMT)</a:t>
            </a:r>
          </a:p>
          <a:p>
            <a:r>
              <a:rPr lang="en-US" dirty="0"/>
              <a:t>McGill University</a:t>
            </a:r>
          </a:p>
          <a:p>
            <a:endParaRPr lang="en-US" dirty="0"/>
          </a:p>
          <a:p>
            <a:r>
              <a:rPr lang="en-US" sz="2500" b="1" dirty="0"/>
              <a:t>Music Encoding Conference</a:t>
            </a:r>
          </a:p>
          <a:p>
            <a:r>
              <a:rPr lang="en-US" sz="2500" b="1" dirty="0" smtClean="0"/>
              <a:t>College Park, May 23</a:t>
            </a:r>
            <a:r>
              <a:rPr lang="en-US" sz="2500" b="1" baseline="30000" dirty="0" smtClean="0"/>
              <a:t>rd</a:t>
            </a:r>
            <a:r>
              <a:rPr lang="en-US" sz="2500" b="1" dirty="0" smtClean="0"/>
              <a:t>, 2018</a:t>
            </a:r>
            <a:endParaRPr lang="en-US" sz="25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404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8178"/>
          <a:stretch/>
        </p:blipFill>
        <p:spPr>
          <a:xfrm>
            <a:off x="632178" y="2285339"/>
            <a:ext cx="10431694" cy="132936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632178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425119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303660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875661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0578519" y="2644741"/>
            <a:ext cx="485353" cy="79337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16200000">
            <a:off x="1582182" y="2659137"/>
            <a:ext cx="509953" cy="2421085"/>
          </a:xfrm>
          <a:prstGeom prst="leftBrace">
            <a:avLst>
              <a:gd name="adj1" fmla="val 31521"/>
              <a:gd name="adj2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16200000">
            <a:off x="2792726" y="3504712"/>
            <a:ext cx="509953" cy="1453220"/>
          </a:xfrm>
          <a:prstGeom prst="leftBrace">
            <a:avLst>
              <a:gd name="adj1" fmla="val 31521"/>
              <a:gd name="adj2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 rot="16200000">
            <a:off x="5577360" y="2118728"/>
            <a:ext cx="509953" cy="5057355"/>
          </a:xfrm>
          <a:prstGeom prst="leftBrace">
            <a:avLst>
              <a:gd name="adj1" fmla="val 31521"/>
              <a:gd name="adj2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/>
          <p:cNvSpPr/>
          <p:nvPr/>
        </p:nvSpPr>
        <p:spPr>
          <a:xfrm rot="16200000">
            <a:off x="9214791" y="3440164"/>
            <a:ext cx="509953" cy="3188212"/>
          </a:xfrm>
          <a:prstGeom prst="leftBrace">
            <a:avLst>
              <a:gd name="adj1" fmla="val 31521"/>
              <a:gd name="adj2" fmla="val 50000"/>
            </a:avLst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hape 126"/>
          <p:cNvSpPr txBox="1">
            <a:spLocks/>
          </p:cNvSpPr>
          <p:nvPr/>
        </p:nvSpPr>
        <p:spPr>
          <a:xfrm>
            <a:off x="415600" y="1537876"/>
            <a:ext cx="10786000" cy="7200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/>
              <a:buNone/>
            </a:pPr>
            <a:r>
              <a:rPr lang="en"/>
              <a:t>Mensuration:</a:t>
            </a:r>
            <a:r>
              <a:rPr lang="en-CA" dirty="0"/>
              <a:t>   Breve</a:t>
            </a:r>
            <a:r>
              <a:rPr lang="en" dirty="0"/>
              <a:t> = 3</a:t>
            </a:r>
            <a:r>
              <a:rPr lang="en-CA" dirty="0"/>
              <a:t>	   </a:t>
            </a:r>
            <a:r>
              <a:rPr lang="en" dirty="0"/>
              <a:t>→</a:t>
            </a:r>
            <a:r>
              <a:rPr lang="en-CA" dirty="0"/>
              <a:t>	Breves </a:t>
            </a:r>
            <a:r>
              <a:rPr lang="en" dirty="0"/>
              <a:t>are perfect by default</a:t>
            </a:r>
          </a:p>
        </p:txBody>
      </p:sp>
    </p:spTree>
    <p:extLst>
      <p:ext uri="{BB962C8B-B14F-4D97-AF65-F5344CB8AC3E}">
        <p14:creationId xmlns:p14="http://schemas.microsoft.com/office/powerpoint/2010/main" val="1326433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9179170" y="4106390"/>
            <a:ext cx="2321168" cy="1389184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3500000" scaled="1"/>
            <a:tileRect/>
          </a:gra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Example: (sequence bounded by breves)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5600" y="4429018"/>
            <a:ext cx="11360800" cy="174232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7 semibreves	=	Two groups of 3 semibreves	+	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" y="1536632"/>
            <a:ext cx="9888986" cy="20245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09083" y="2145324"/>
            <a:ext cx="96802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855742" y="2145324"/>
            <a:ext cx="96802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921369" y="4429018"/>
            <a:ext cx="7375240" cy="64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636131" y="3180518"/>
            <a:ext cx="8063234" cy="782498"/>
            <a:chOff x="1636131" y="3180518"/>
            <a:chExt cx="8063234" cy="782498"/>
          </a:xfrm>
        </p:grpSpPr>
        <p:sp>
          <p:nvSpPr>
            <p:cNvPr id="7" name="Left Bracket 6"/>
            <p:cNvSpPr/>
            <p:nvPr/>
          </p:nvSpPr>
          <p:spPr>
            <a:xfrm rot="16200000">
              <a:off x="1840707" y="2975945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rot="16200000">
              <a:off x="3198188" y="2717936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7288093" y="2975944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 rot="16200000">
              <a:off x="4555625" y="297888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6200000">
              <a:off x="5932984" y="2720874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rot="16200000">
              <a:off x="8287893" y="297594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ket 16"/>
            <p:cNvSpPr/>
            <p:nvPr/>
          </p:nvSpPr>
          <p:spPr>
            <a:xfrm rot="16200000">
              <a:off x="9293826" y="2975942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6421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700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78979" y="3552252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36230" y="3561149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1276" y="3562906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2404" y="3556883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33532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31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uiExpand="1" build="p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</p:spPr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332718"/>
              </p:ext>
            </p:extLst>
          </p:nvPr>
        </p:nvGraphicFramePr>
        <p:xfrm>
          <a:off x="615463" y="475000"/>
          <a:ext cx="10528787" cy="579124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5722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5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167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144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141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N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of semibreves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between the boundaries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P of perfect groups of semibreves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Interpretation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Alternative Interpretation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995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 + 1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&gt;=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preceding)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1273">
                <a:tc rowSpan="2"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 + 2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(by following)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preceding)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&gt;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(by following)</a:t>
                      </a:r>
                      <a:endParaRPr lang="en-US" baseline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(by preceding)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01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=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&gt;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5763CA0-D23B-BE42-9F2D-D34243BE208D}"/>
              </a:ext>
            </a:extLst>
          </p:cNvPr>
          <p:cNvSpPr/>
          <p:nvPr/>
        </p:nvSpPr>
        <p:spPr>
          <a:xfrm>
            <a:off x="5441947" y="1410347"/>
            <a:ext cx="2750280" cy="4572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60E2C6A-09C2-934C-B2FE-B4BFD4850427}"/>
              </a:ext>
            </a:extLst>
          </p:cNvPr>
          <p:cNvSpPr/>
          <p:nvPr/>
        </p:nvSpPr>
        <p:spPr>
          <a:xfrm>
            <a:off x="8249284" y="1410346"/>
            <a:ext cx="2854817" cy="45476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229DE05E-7547-9F49-9A44-67ABB400A326}"/>
              </a:ext>
            </a:extLst>
          </p:cNvPr>
          <p:cNvSpPr/>
          <p:nvPr/>
        </p:nvSpPr>
        <p:spPr>
          <a:xfrm>
            <a:off x="5441947" y="2914486"/>
            <a:ext cx="2761200" cy="93960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FE9286D8-CEAF-BA42-AA50-61432B9B8591}"/>
              </a:ext>
            </a:extLst>
          </p:cNvPr>
          <p:cNvSpPr/>
          <p:nvPr/>
        </p:nvSpPr>
        <p:spPr>
          <a:xfrm>
            <a:off x="8261987" y="2922788"/>
            <a:ext cx="2842113" cy="9360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82B157E6-6CDF-D549-8D89-D427377CCB05}"/>
              </a:ext>
            </a:extLst>
          </p:cNvPr>
          <p:cNvSpPr/>
          <p:nvPr/>
        </p:nvSpPr>
        <p:spPr>
          <a:xfrm>
            <a:off x="8249284" y="4308362"/>
            <a:ext cx="2854817" cy="950400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0718D3D8-48F8-0446-BE61-6B7BC26D4284}"/>
              </a:ext>
            </a:extLst>
          </p:cNvPr>
          <p:cNvSpPr/>
          <p:nvPr/>
        </p:nvSpPr>
        <p:spPr>
          <a:xfrm>
            <a:off x="5441949" y="5296001"/>
            <a:ext cx="2761197" cy="936974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4E55F710-C29B-8E46-9213-CD941E1D7A9C}"/>
              </a:ext>
            </a:extLst>
          </p:cNvPr>
          <p:cNvSpPr/>
          <p:nvPr/>
        </p:nvSpPr>
        <p:spPr>
          <a:xfrm>
            <a:off x="8249284" y="1915304"/>
            <a:ext cx="2854816" cy="94767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D04257E2-0335-B048-8B46-EF60C0F70247}"/>
              </a:ext>
            </a:extLst>
          </p:cNvPr>
          <p:cNvSpPr/>
          <p:nvPr/>
        </p:nvSpPr>
        <p:spPr>
          <a:xfrm>
            <a:off x="5441950" y="3912250"/>
            <a:ext cx="2750277" cy="1325586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2D7EF682-35A8-8F4C-B921-A42E4C3F7990}"/>
              </a:ext>
            </a:extLst>
          </p:cNvPr>
          <p:cNvSpPr/>
          <p:nvPr/>
        </p:nvSpPr>
        <p:spPr>
          <a:xfrm>
            <a:off x="8261985" y="5312402"/>
            <a:ext cx="2842115" cy="916443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80FC9C51-99BE-774B-9BB1-C52DA8AB09E7}"/>
              </a:ext>
            </a:extLst>
          </p:cNvPr>
          <p:cNvSpPr/>
          <p:nvPr/>
        </p:nvSpPr>
        <p:spPr>
          <a:xfrm>
            <a:off x="8249284" y="3912251"/>
            <a:ext cx="2858954" cy="342470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AE52E1F7-A7FB-9640-B3C4-7E778DB81A76}"/>
              </a:ext>
            </a:extLst>
          </p:cNvPr>
          <p:cNvSpPr/>
          <p:nvPr/>
        </p:nvSpPr>
        <p:spPr>
          <a:xfrm>
            <a:off x="5441948" y="1931937"/>
            <a:ext cx="2750280" cy="9245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1" animBg="1"/>
      <p:bldP spid="11" grpId="1" animBg="1"/>
      <p:bldP spid="13" grpId="1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168AF1C6-F5DD-5C4E-8814-AEECFD6EF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836922"/>
              </p:ext>
            </p:extLst>
          </p:nvPr>
        </p:nvGraphicFramePr>
        <p:xfrm>
          <a:off x="615463" y="475000"/>
          <a:ext cx="10528787" cy="5791246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57223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25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81674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144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9141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N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of semibreves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between the boundaries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P of perfect groups of semibreves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General Interpretation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Alternative Interpretation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09953"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 + 1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&gt;=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preceding)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91273">
                <a:tc rowSpan="2"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 + 2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(by following)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preceding)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&gt;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0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(by following)</a:t>
                      </a:r>
                      <a:endParaRPr lang="en-US" baseline="0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(by preceding)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201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N = 3P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P = 0</a:t>
                      </a:r>
                      <a:endParaRPr lang="en-US" sz="1800" b="0" i="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=</a:t>
                      </a:r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 1</a:t>
                      </a:r>
                      <a:endParaRPr lang="en-US" dirty="0">
                        <a:solidFill>
                          <a:schemeClr val="bg2">
                            <a:lumMod val="10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991273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P </a:t>
                      </a:r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&gt; 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Imperfection (by following)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&amp;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Alteration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>
                              <a:lumMod val="10000"/>
                            </a:schemeClr>
                          </a:solidFill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76DD3F9-881E-9142-8C31-F8D6FC667684}"/>
              </a:ext>
            </a:extLst>
          </p:cNvPr>
          <p:cNvSpPr/>
          <p:nvPr/>
        </p:nvSpPr>
        <p:spPr>
          <a:xfrm>
            <a:off x="5422233" y="475000"/>
            <a:ext cx="2791326" cy="5791246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6D9E7E5C-D8C7-EE49-A2DC-893D69DA48F3}"/>
              </a:ext>
            </a:extLst>
          </p:cNvPr>
          <p:cNvSpPr/>
          <p:nvPr/>
        </p:nvSpPr>
        <p:spPr>
          <a:xfrm>
            <a:off x="8213559" y="474999"/>
            <a:ext cx="2920293" cy="5791247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8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491211" y="5142476"/>
            <a:ext cx="2037798" cy="870797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3500000" scaled="1"/>
            <a:tileRect/>
          </a:gra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Example: (sequence bounded by breves)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083" y="5265009"/>
            <a:ext cx="10787526" cy="10665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 semibreves	=	Two groups of 3 semibreves	+	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" y="1536632"/>
            <a:ext cx="9888986" cy="20245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09083" y="2145324"/>
            <a:ext cx="886781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939632" y="2145324"/>
            <a:ext cx="88413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636131" y="3180518"/>
            <a:ext cx="8063234" cy="782498"/>
            <a:chOff x="1636131" y="3180518"/>
            <a:chExt cx="8063234" cy="782498"/>
          </a:xfrm>
        </p:grpSpPr>
        <p:sp>
          <p:nvSpPr>
            <p:cNvPr id="7" name="Left Bracket 6"/>
            <p:cNvSpPr/>
            <p:nvPr/>
          </p:nvSpPr>
          <p:spPr>
            <a:xfrm rot="16200000">
              <a:off x="1840707" y="2975945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rot="16200000">
              <a:off x="3198188" y="2717936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7288093" y="2975944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 rot="16200000">
              <a:off x="4555625" y="297888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6200000">
              <a:off x="5932984" y="2720874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rot="16200000">
              <a:off x="8287893" y="297594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ket 16"/>
            <p:cNvSpPr/>
            <p:nvPr/>
          </p:nvSpPr>
          <p:spPr>
            <a:xfrm rot="16200000">
              <a:off x="9293826" y="2975942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6421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700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78979" y="3552252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36230" y="3561149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1276" y="3562906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2404" y="3556883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33532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15600" y="1673485"/>
            <a:ext cx="10544603" cy="2849502"/>
            <a:chOff x="415600" y="1673485"/>
            <a:chExt cx="10544603" cy="284950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xmlns="" id="{07B1D139-9C0D-0842-A18B-F522A0802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3138293" y="4075200"/>
              <a:ext cx="333466" cy="402955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xmlns="" id="{EC9F43EE-FFAB-4B4E-811C-D5DC9A7CC3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4481664" y="4075200"/>
              <a:ext cx="333466" cy="402955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xmlns="" id="{9D632438-BDCD-DF48-AE85-728FAFA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5836230" y="4075200"/>
              <a:ext cx="333466" cy="402955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xmlns="" id="{0CAC3942-4B80-5545-9E26-AF0E1641B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7207035" y="4075200"/>
              <a:ext cx="333466" cy="402955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06DB6F58-B00C-7B42-ADA7-3BF0C700E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8222400" y="4075200"/>
              <a:ext cx="333466" cy="402955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B4B5875E-5272-1F46-8933-7B81CFD149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9222768" y="4075200"/>
              <a:ext cx="333466" cy="40295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xmlns="" id="{B2FB265B-8402-0643-A869-8CFD0E06A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1796949" y="4075200"/>
              <a:ext cx="333466" cy="402955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xmlns="" id="{1F8DC1D1-BA00-1D42-89CB-5FFC24ED98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786557" y="4075785"/>
              <a:ext cx="333466" cy="40295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xmlns="" id="{67A7E2CD-CA72-704E-9592-3E85AB01D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522360" y="4075200"/>
              <a:ext cx="333466" cy="402955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xmlns="" id="{9BCDB34F-B972-B54E-8FAF-6737E0E0C77E}"/>
                </a:ext>
              </a:extLst>
            </p:cNvPr>
            <p:cNvGrpSpPr/>
            <p:nvPr/>
          </p:nvGrpSpPr>
          <p:grpSpPr>
            <a:xfrm>
              <a:off x="10009865" y="4075200"/>
              <a:ext cx="852609" cy="407886"/>
              <a:chOff x="509083" y="4068389"/>
              <a:chExt cx="852609" cy="407886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xmlns="" id="{4DA225AB-0E7C-A84E-B2B0-57DC694F5A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1028226" y="4070801"/>
                <a:ext cx="333466" cy="402955"/>
              </a:xfrm>
              <a:prstGeom prst="rect">
                <a:avLst/>
              </a:prstGeom>
            </p:spPr>
          </p:pic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xmlns="" id="{DBB8B54E-1C5D-A346-8F73-63DE94ED1FD1}"/>
                  </a:ext>
                </a:extLst>
              </p:cNvPr>
              <p:cNvGrpSpPr/>
              <p:nvPr/>
            </p:nvGrpSpPr>
            <p:grpSpPr>
              <a:xfrm>
                <a:off x="509083" y="4068389"/>
                <a:ext cx="597663" cy="407886"/>
                <a:chOff x="692838" y="4070854"/>
                <a:chExt cx="597663" cy="407886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xmlns="" id="{665DFADE-027F-A349-8AE6-E74FC356C2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9716" b="3522"/>
                <a:stretch/>
              </p:blipFill>
              <p:spPr>
                <a:xfrm>
                  <a:off x="957035" y="4075785"/>
                  <a:ext cx="333466" cy="402955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xmlns="" id="{AEB6DEBE-D81C-2746-BE4F-3FEC635C8F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9716" b="3522"/>
                <a:stretch/>
              </p:blipFill>
              <p:spPr>
                <a:xfrm>
                  <a:off x="692838" y="4070854"/>
                  <a:ext cx="333466" cy="40295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" name="Group 4"/>
            <p:cNvGrpSpPr/>
            <p:nvPr/>
          </p:nvGrpSpPr>
          <p:grpSpPr>
            <a:xfrm>
              <a:off x="415600" y="1673485"/>
              <a:ext cx="10544603" cy="2849502"/>
              <a:chOff x="415600" y="1673485"/>
              <a:chExt cx="10544603" cy="2849502"/>
            </a:xfrm>
          </p:grpSpPr>
          <p:sp>
            <p:nvSpPr>
              <p:cNvPr id="27" name="Shape 138">
                <a:extLst>
                  <a:ext uri="{FF2B5EF4-FFF2-40B4-BE49-F238E27FC236}">
                    <a16:creationId xmlns:a16="http://schemas.microsoft.com/office/drawing/2014/main" xmlns="" id="{BCC01202-351E-6F4B-9BE1-DAFA359AED4F}"/>
                  </a:ext>
                </a:extLst>
              </p:cNvPr>
              <p:cNvSpPr/>
              <p:nvPr/>
            </p:nvSpPr>
            <p:spPr>
              <a:xfrm flipV="1">
                <a:off x="415600" y="4027150"/>
                <a:ext cx="2071616" cy="495834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0" name="Shape 138">
                <a:extLst>
                  <a:ext uri="{FF2B5EF4-FFF2-40B4-BE49-F238E27FC236}">
                    <a16:creationId xmlns:a16="http://schemas.microsoft.com/office/drawing/2014/main" xmlns="" id="{35862DA6-B3F6-5845-993C-00A2E2FE7827}"/>
                  </a:ext>
                </a:extLst>
              </p:cNvPr>
              <p:cNvSpPr/>
              <p:nvPr/>
            </p:nvSpPr>
            <p:spPr>
              <a:xfrm flipV="1">
                <a:off x="2492036" y="4024081"/>
                <a:ext cx="4370383" cy="498906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31" name="Shape 138">
                <a:extLst>
                  <a:ext uri="{FF2B5EF4-FFF2-40B4-BE49-F238E27FC236}">
                    <a16:creationId xmlns:a16="http://schemas.microsoft.com/office/drawing/2014/main" xmlns="" id="{1B870649-D70F-8F4D-87B8-E0EB64D84ADC}"/>
                  </a:ext>
                </a:extLst>
              </p:cNvPr>
              <p:cNvSpPr/>
              <p:nvPr/>
            </p:nvSpPr>
            <p:spPr>
              <a:xfrm flipV="1">
                <a:off x="6862420" y="4019756"/>
                <a:ext cx="2993322" cy="503229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43" name="Shape 138">
                <a:extLst>
                  <a:ext uri="{FF2B5EF4-FFF2-40B4-BE49-F238E27FC236}">
                    <a16:creationId xmlns:a16="http://schemas.microsoft.com/office/drawing/2014/main" xmlns="" id="{6BB7AD0F-B5E1-8044-99CD-88E8B298E7FA}"/>
                  </a:ext>
                </a:extLst>
              </p:cNvPr>
              <p:cNvSpPr/>
              <p:nvPr/>
            </p:nvSpPr>
            <p:spPr>
              <a:xfrm flipV="1">
                <a:off x="9869888" y="4019755"/>
                <a:ext cx="1090315" cy="503229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xmlns="" id="{0CE93085-96EF-3946-99C8-E50A39AD9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7216" y="1673485"/>
                <a:ext cx="0" cy="2232382"/>
              </a:xfrm>
              <a:prstGeom prst="line">
                <a:avLst/>
              </a:prstGeom>
              <a:ln w="12700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xmlns="" id="{5CEAEC3E-FCE9-9141-A34C-81D5C94D27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62419" y="1673485"/>
                <a:ext cx="0" cy="2232382"/>
              </a:xfrm>
              <a:prstGeom prst="line">
                <a:avLst/>
              </a:prstGeom>
              <a:ln w="12700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xmlns="" id="{63B39A56-D4FC-FF47-A4F7-A2BC37A49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55742" y="1673485"/>
                <a:ext cx="0" cy="2232382"/>
              </a:xfrm>
              <a:prstGeom prst="line">
                <a:avLst/>
              </a:prstGeom>
              <a:ln w="12700">
                <a:solidFill>
                  <a:srgbClr val="4472C4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" name="Group 17"/>
          <p:cNvGrpSpPr/>
          <p:nvPr/>
        </p:nvGrpSpPr>
        <p:grpSpPr>
          <a:xfrm>
            <a:off x="480926" y="3517078"/>
            <a:ext cx="1024989" cy="388789"/>
            <a:chOff x="480926" y="3517078"/>
            <a:chExt cx="1024989" cy="388789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xmlns="" id="{53484B1F-7170-DD44-97CD-B50FE5DF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926" y="3517078"/>
              <a:ext cx="1024989" cy="388789"/>
            </a:xfrm>
            <a:prstGeom prst="rect">
              <a:avLst/>
            </a:prstGeom>
          </p:spPr>
        </p:pic>
        <p:cxnSp>
          <p:nvCxnSpPr>
            <p:cNvPr id="53" name="Shape 136">
              <a:extLst>
                <a:ext uri="{FF2B5EF4-FFF2-40B4-BE49-F238E27FC236}">
                  <a16:creationId xmlns:a16="http://schemas.microsoft.com/office/drawing/2014/main" xmlns="" id="{091EB07A-85F7-5543-837C-84202746080B}"/>
                </a:ext>
              </a:extLst>
            </p:cNvPr>
            <p:cNvCxnSpPr/>
            <p:nvPr/>
          </p:nvCxnSpPr>
          <p:spPr>
            <a:xfrm flipH="1">
              <a:off x="1220817" y="3537510"/>
              <a:ext cx="269600" cy="320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20774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491211" y="5142476"/>
            <a:ext cx="2037798" cy="870797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3500000" scaled="1"/>
            <a:tileRect/>
          </a:gra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Example: (sequence bounded by breves)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083" y="5265009"/>
            <a:ext cx="10787526" cy="10665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 semibreves	=	Two groups of 3 semibreves	+	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" y="1536632"/>
            <a:ext cx="9888986" cy="20245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09083" y="2145324"/>
            <a:ext cx="886781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939632" y="2145324"/>
            <a:ext cx="88413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636131" y="3180518"/>
            <a:ext cx="8063234" cy="782498"/>
            <a:chOff x="1636131" y="3180518"/>
            <a:chExt cx="8063234" cy="782498"/>
          </a:xfrm>
        </p:grpSpPr>
        <p:sp>
          <p:nvSpPr>
            <p:cNvPr id="7" name="Left Bracket 6"/>
            <p:cNvSpPr/>
            <p:nvPr/>
          </p:nvSpPr>
          <p:spPr>
            <a:xfrm rot="16200000">
              <a:off x="1840707" y="2975945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rot="16200000">
              <a:off x="3198188" y="2717936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7288093" y="2975944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 rot="16200000">
              <a:off x="4555625" y="297888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6200000">
              <a:off x="5932984" y="2720874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rot="16200000">
              <a:off x="8287893" y="297594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ket 16"/>
            <p:cNvSpPr/>
            <p:nvPr/>
          </p:nvSpPr>
          <p:spPr>
            <a:xfrm rot="16200000">
              <a:off x="9293826" y="2975942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6421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700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78979" y="3552252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36230" y="3561149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1276" y="3562906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2404" y="3556883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33532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07B1D139-9C0D-0842-A18B-F522A080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3138293" y="4075200"/>
            <a:ext cx="333466" cy="4029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EC9F43EE-FFAB-4B4E-811C-D5DC9A7CC3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4481664" y="4075200"/>
            <a:ext cx="333466" cy="4029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9D632438-BDCD-DF48-AE85-728FAFA49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5836230" y="4075200"/>
            <a:ext cx="333466" cy="4029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0CAC3942-4B80-5545-9E26-AF0E1641BE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7207035" y="4075200"/>
            <a:ext cx="333466" cy="4029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06DB6F58-B00C-7B42-ADA7-3BF0C700E9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8222400" y="4075200"/>
            <a:ext cx="333466" cy="4029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B4B5875E-5272-1F46-8933-7B81CFD14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9222768" y="4075200"/>
            <a:ext cx="333466" cy="4029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B2FB265B-8402-0643-A869-8CFD0E06A4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1796949" y="4075200"/>
            <a:ext cx="333466" cy="4029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1F8DC1D1-BA00-1D42-89CB-5FFC24ED98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786557" y="4075785"/>
            <a:ext cx="333466" cy="4029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67A7E2CD-CA72-704E-9592-3E85AB01DE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9716" b="3522"/>
          <a:stretch/>
        </p:blipFill>
        <p:spPr>
          <a:xfrm>
            <a:off x="522360" y="4075200"/>
            <a:ext cx="333466" cy="40295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BCDB34F-B972-B54E-8FAF-6737E0E0C77E}"/>
              </a:ext>
            </a:extLst>
          </p:cNvPr>
          <p:cNvGrpSpPr/>
          <p:nvPr/>
        </p:nvGrpSpPr>
        <p:grpSpPr>
          <a:xfrm>
            <a:off x="10009865" y="4075200"/>
            <a:ext cx="852609" cy="407886"/>
            <a:chOff x="509083" y="4068389"/>
            <a:chExt cx="852609" cy="40788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4DA225AB-0E7C-A84E-B2B0-57DC694F5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1028226" y="4070801"/>
              <a:ext cx="333466" cy="402955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DBB8B54E-1C5D-A346-8F73-63DE94ED1FD1}"/>
                </a:ext>
              </a:extLst>
            </p:cNvPr>
            <p:cNvGrpSpPr/>
            <p:nvPr/>
          </p:nvGrpSpPr>
          <p:grpSpPr>
            <a:xfrm>
              <a:off x="509083" y="4068389"/>
              <a:ext cx="597663" cy="407886"/>
              <a:chOff x="692838" y="4070854"/>
              <a:chExt cx="597663" cy="40788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665DFADE-027F-A349-8AE6-E74FC356C2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957035" y="4075785"/>
                <a:ext cx="333466" cy="40295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xmlns="" id="{AEB6DEBE-D81C-2746-BE4F-3FEC635C8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692838" y="4070854"/>
                <a:ext cx="333466" cy="402955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415600" y="1673485"/>
            <a:ext cx="10544603" cy="2849502"/>
            <a:chOff x="415600" y="1673485"/>
            <a:chExt cx="10544603" cy="2849502"/>
          </a:xfrm>
        </p:grpSpPr>
        <p:sp>
          <p:nvSpPr>
            <p:cNvPr id="27" name="Shape 138">
              <a:extLst>
                <a:ext uri="{FF2B5EF4-FFF2-40B4-BE49-F238E27FC236}">
                  <a16:creationId xmlns:a16="http://schemas.microsoft.com/office/drawing/2014/main" xmlns="" id="{BCC01202-351E-6F4B-9BE1-DAFA359AED4F}"/>
                </a:ext>
              </a:extLst>
            </p:cNvPr>
            <p:cNvSpPr/>
            <p:nvPr/>
          </p:nvSpPr>
          <p:spPr>
            <a:xfrm flipV="1">
              <a:off x="415600" y="4027150"/>
              <a:ext cx="2071616" cy="495834"/>
            </a:xfrm>
            <a:prstGeom prst="rect">
              <a:avLst/>
            </a:prstGeom>
            <a:noFill/>
            <a:ln w="19050" cap="flat" cmpd="sng">
              <a:solidFill>
                <a:srgbClr val="3C78D8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Shape 138">
              <a:extLst>
                <a:ext uri="{FF2B5EF4-FFF2-40B4-BE49-F238E27FC236}">
                  <a16:creationId xmlns:a16="http://schemas.microsoft.com/office/drawing/2014/main" xmlns="" id="{35862DA6-B3F6-5845-993C-00A2E2FE7827}"/>
                </a:ext>
              </a:extLst>
            </p:cNvPr>
            <p:cNvSpPr/>
            <p:nvPr/>
          </p:nvSpPr>
          <p:spPr>
            <a:xfrm flipV="1">
              <a:off x="2492036" y="4024081"/>
              <a:ext cx="4370383" cy="498906"/>
            </a:xfrm>
            <a:prstGeom prst="rect">
              <a:avLst/>
            </a:prstGeom>
            <a:noFill/>
            <a:ln w="19050" cap="flat" cmpd="sng">
              <a:solidFill>
                <a:srgbClr val="3C78D8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Shape 138">
              <a:extLst>
                <a:ext uri="{FF2B5EF4-FFF2-40B4-BE49-F238E27FC236}">
                  <a16:creationId xmlns:a16="http://schemas.microsoft.com/office/drawing/2014/main" xmlns="" id="{1B870649-D70F-8F4D-87B8-E0EB64D84ADC}"/>
                </a:ext>
              </a:extLst>
            </p:cNvPr>
            <p:cNvSpPr/>
            <p:nvPr/>
          </p:nvSpPr>
          <p:spPr>
            <a:xfrm flipV="1">
              <a:off x="6862420" y="4019756"/>
              <a:ext cx="2993322" cy="503229"/>
            </a:xfrm>
            <a:prstGeom prst="rect">
              <a:avLst/>
            </a:prstGeom>
            <a:noFill/>
            <a:ln w="19050" cap="flat" cmpd="sng">
              <a:solidFill>
                <a:srgbClr val="3C78D8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Shape 138">
              <a:extLst>
                <a:ext uri="{FF2B5EF4-FFF2-40B4-BE49-F238E27FC236}">
                  <a16:creationId xmlns:a16="http://schemas.microsoft.com/office/drawing/2014/main" xmlns="" id="{6BB7AD0F-B5E1-8044-99CD-88E8B298E7FA}"/>
                </a:ext>
              </a:extLst>
            </p:cNvPr>
            <p:cNvSpPr/>
            <p:nvPr/>
          </p:nvSpPr>
          <p:spPr>
            <a:xfrm flipV="1">
              <a:off x="9869888" y="4019755"/>
              <a:ext cx="1090315" cy="503229"/>
            </a:xfrm>
            <a:prstGeom prst="rect">
              <a:avLst/>
            </a:prstGeom>
            <a:noFill/>
            <a:ln w="19050" cap="flat" cmpd="sng">
              <a:solidFill>
                <a:srgbClr val="3C78D8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0CE93085-96EF-3946-99C8-E50A39AD9B79}"/>
                </a:ext>
              </a:extLst>
            </p:cNvPr>
            <p:cNvCxnSpPr>
              <a:cxnSpLocks/>
            </p:cNvCxnSpPr>
            <p:nvPr/>
          </p:nvCxnSpPr>
          <p:spPr>
            <a:xfrm>
              <a:off x="2487216" y="1673485"/>
              <a:ext cx="0" cy="2232382"/>
            </a:xfrm>
            <a:prstGeom prst="line">
              <a:avLst/>
            </a:prstGeom>
            <a:ln w="1270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5CEAEC3E-FCE9-9141-A34C-81D5C94D2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62419" y="1673485"/>
              <a:ext cx="0" cy="2232382"/>
            </a:xfrm>
            <a:prstGeom prst="line">
              <a:avLst/>
            </a:prstGeom>
            <a:ln w="1270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63B39A56-D4FC-FF47-A4F7-A2BC37A49726}"/>
                </a:ext>
              </a:extLst>
            </p:cNvPr>
            <p:cNvCxnSpPr>
              <a:cxnSpLocks/>
            </p:cNvCxnSpPr>
            <p:nvPr/>
          </p:nvCxnSpPr>
          <p:spPr>
            <a:xfrm>
              <a:off x="9855742" y="1673485"/>
              <a:ext cx="0" cy="2232382"/>
            </a:xfrm>
            <a:prstGeom prst="line">
              <a:avLst/>
            </a:prstGeom>
            <a:ln w="12700">
              <a:solidFill>
                <a:srgbClr val="4472C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CD12F230-0FA5-9A49-AF35-0A0ACC20F8C1}"/>
              </a:ext>
            </a:extLst>
          </p:cNvPr>
          <p:cNvSpPr/>
          <p:nvPr/>
        </p:nvSpPr>
        <p:spPr>
          <a:xfrm>
            <a:off x="1499455" y="277366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71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8491211" y="5142476"/>
            <a:ext cx="2037798" cy="870797"/>
          </a:xfrm>
          <a:prstGeom prst="ellipse">
            <a:avLst/>
          </a:prstGeom>
          <a:gradFill flip="none" rotWithShape="1">
            <a:gsLst>
              <a:gs pos="0">
                <a:schemeClr val="accent6">
                  <a:tint val="66000"/>
                  <a:satMod val="160000"/>
                </a:schemeClr>
              </a:gs>
              <a:gs pos="50000">
                <a:schemeClr val="accent6">
                  <a:tint val="44500"/>
                  <a:satMod val="160000"/>
                </a:schemeClr>
              </a:gs>
              <a:gs pos="100000">
                <a:schemeClr val="accent6">
                  <a:tint val="23500"/>
                  <a:satMod val="160000"/>
                </a:schemeClr>
              </a:gs>
            </a:gsLst>
            <a:lin ang="13500000" scaled="1"/>
            <a:tileRect/>
          </a:gra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dirty="0"/>
              <a:t>Example: (sequence bounded by breves)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083" y="5265009"/>
            <a:ext cx="10787526" cy="1066556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7 semibreves	=	Two groups of 3 semibreves	+	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81" y="1536632"/>
            <a:ext cx="9888986" cy="2024517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509083" y="2145324"/>
            <a:ext cx="886781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9939632" y="2145324"/>
            <a:ext cx="884133" cy="123616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1636131" y="3180518"/>
            <a:ext cx="8063234" cy="782498"/>
            <a:chOff x="1636131" y="3180518"/>
            <a:chExt cx="8063234" cy="782498"/>
          </a:xfrm>
        </p:grpSpPr>
        <p:sp>
          <p:nvSpPr>
            <p:cNvPr id="7" name="Left Bracket 6"/>
            <p:cNvSpPr/>
            <p:nvPr/>
          </p:nvSpPr>
          <p:spPr>
            <a:xfrm rot="16200000">
              <a:off x="1840707" y="2975945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Left Bracket 11"/>
            <p:cNvSpPr/>
            <p:nvPr/>
          </p:nvSpPr>
          <p:spPr>
            <a:xfrm rot="16200000">
              <a:off x="3198188" y="2717936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ket 12"/>
            <p:cNvSpPr/>
            <p:nvPr/>
          </p:nvSpPr>
          <p:spPr>
            <a:xfrm rot="16200000">
              <a:off x="7288093" y="2975944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Left Bracket 13"/>
            <p:cNvSpPr/>
            <p:nvPr/>
          </p:nvSpPr>
          <p:spPr>
            <a:xfrm rot="16200000">
              <a:off x="4555625" y="297888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/>
            <p:cNvSpPr/>
            <p:nvPr/>
          </p:nvSpPr>
          <p:spPr>
            <a:xfrm rot="16200000">
              <a:off x="5932984" y="2720874"/>
              <a:ext cx="200963" cy="1126131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Left Bracket 15"/>
            <p:cNvSpPr/>
            <p:nvPr/>
          </p:nvSpPr>
          <p:spPr>
            <a:xfrm rot="16200000">
              <a:off x="8287893" y="2975943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Left Bracket 16"/>
            <p:cNvSpPr/>
            <p:nvPr/>
          </p:nvSpPr>
          <p:spPr>
            <a:xfrm rot="16200000">
              <a:off x="9293826" y="2975942"/>
              <a:ext cx="200963" cy="610115"/>
            </a:xfrm>
            <a:prstGeom prst="leftBracket">
              <a:avLst/>
            </a:prstGeom>
            <a:ln w="571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06421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>
                  <a:solidFill>
                    <a:schemeClr val="accent4">
                      <a:lumMod val="50000"/>
                    </a:schemeClr>
                  </a:solidFill>
                </a:rPr>
                <a:t>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42700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78979" y="3552252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836230" y="3561149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231276" y="3562906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5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232404" y="3556883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6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233532" y="3555217"/>
              <a:ext cx="311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solidFill>
                    <a:schemeClr val="accent4">
                      <a:lumMod val="50000"/>
                    </a:schemeClr>
                  </a:solidFill>
                </a:rPr>
                <a:t>7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07B1D139-9C0D-0842-A18B-F522A080279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3138293" y="4075200"/>
            <a:ext cx="333466" cy="40295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EC9F43EE-FFAB-4B4E-811C-D5DC9A7CC3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4481664" y="4075200"/>
            <a:ext cx="333466" cy="4029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9D632438-BDCD-DF48-AE85-728FAFA49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5836230" y="4075200"/>
            <a:ext cx="333466" cy="40295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0CAC3942-4B80-5545-9E26-AF0E1641B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7207035" y="4075200"/>
            <a:ext cx="333466" cy="40295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06DB6F58-B00C-7B42-ADA7-3BF0C700E9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8222400" y="4075200"/>
            <a:ext cx="333466" cy="4029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B4B5875E-5272-1F46-8933-7B81CFD149B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9222768" y="4075200"/>
            <a:ext cx="333466" cy="40295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B2FB265B-8402-0643-A869-8CFD0E06A4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1796949" y="4075200"/>
            <a:ext cx="333466" cy="40295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1F8DC1D1-BA00-1D42-89CB-5FFC24ED98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786557" y="4075785"/>
            <a:ext cx="333466" cy="40295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67A7E2CD-CA72-704E-9592-3E85AB01DE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r="69716" b="3522"/>
          <a:stretch/>
        </p:blipFill>
        <p:spPr>
          <a:xfrm>
            <a:off x="522360" y="4075200"/>
            <a:ext cx="333466" cy="40295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9BCDB34F-B972-B54E-8FAF-6737E0E0C77E}"/>
              </a:ext>
            </a:extLst>
          </p:cNvPr>
          <p:cNvGrpSpPr/>
          <p:nvPr/>
        </p:nvGrpSpPr>
        <p:grpSpPr>
          <a:xfrm>
            <a:off x="10009865" y="4075200"/>
            <a:ext cx="852609" cy="407886"/>
            <a:chOff x="509083" y="4068389"/>
            <a:chExt cx="852609" cy="40788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xmlns="" id="{4DA225AB-0E7C-A84E-B2B0-57DC694F5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r="69716" b="3522"/>
            <a:stretch/>
          </p:blipFill>
          <p:spPr>
            <a:xfrm>
              <a:off x="1028226" y="4070801"/>
              <a:ext cx="333466" cy="402955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DBB8B54E-1C5D-A346-8F73-63DE94ED1FD1}"/>
                </a:ext>
              </a:extLst>
            </p:cNvPr>
            <p:cNvGrpSpPr/>
            <p:nvPr/>
          </p:nvGrpSpPr>
          <p:grpSpPr>
            <a:xfrm>
              <a:off x="509083" y="4068389"/>
              <a:ext cx="597663" cy="407886"/>
              <a:chOff x="692838" y="4070854"/>
              <a:chExt cx="597663" cy="407886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xmlns="" id="{665DFADE-027F-A349-8AE6-E74FC356C2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r="69716" b="3522"/>
              <a:stretch/>
            </p:blipFill>
            <p:spPr>
              <a:xfrm>
                <a:off x="957035" y="4075785"/>
                <a:ext cx="333466" cy="402955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xmlns="" id="{AEB6DEBE-D81C-2746-BE4F-3FEC635C8F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 r="69716" b="3522"/>
              <a:stretch/>
            </p:blipFill>
            <p:spPr>
              <a:xfrm>
                <a:off x="692838" y="4070854"/>
                <a:ext cx="333466" cy="402955"/>
              </a:xfrm>
              <a:prstGeom prst="rect">
                <a:avLst/>
              </a:prstGeom>
            </p:spPr>
          </p:pic>
        </p:grpSp>
      </p:grpSp>
      <p:grpSp>
        <p:nvGrpSpPr>
          <p:cNvPr id="5" name="Group 4"/>
          <p:cNvGrpSpPr/>
          <p:nvPr/>
        </p:nvGrpSpPr>
        <p:grpSpPr>
          <a:xfrm>
            <a:off x="415600" y="1673485"/>
            <a:ext cx="10544603" cy="2849502"/>
            <a:chOff x="415600" y="1673485"/>
            <a:chExt cx="10544603" cy="2849502"/>
          </a:xfrm>
        </p:grpSpPr>
        <p:sp>
          <p:nvSpPr>
            <p:cNvPr id="27" name="Shape 138">
              <a:extLst>
                <a:ext uri="{FF2B5EF4-FFF2-40B4-BE49-F238E27FC236}">
                  <a16:creationId xmlns:a16="http://schemas.microsoft.com/office/drawing/2014/main" xmlns="" id="{BCC01202-351E-6F4B-9BE1-DAFA359AED4F}"/>
                </a:ext>
              </a:extLst>
            </p:cNvPr>
            <p:cNvSpPr/>
            <p:nvPr/>
          </p:nvSpPr>
          <p:spPr>
            <a:xfrm flipV="1">
              <a:off x="415600" y="4027150"/>
              <a:ext cx="2071616" cy="495834"/>
            </a:xfrm>
            <a:prstGeom prst="rect">
              <a:avLst/>
            </a:prstGeom>
            <a:noFill/>
            <a:ln w="19050" cap="flat" cmpd="sng">
              <a:solidFill>
                <a:srgbClr val="3C78D8">
                  <a:alpha val="25098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Shape 138">
              <a:extLst>
                <a:ext uri="{FF2B5EF4-FFF2-40B4-BE49-F238E27FC236}">
                  <a16:creationId xmlns:a16="http://schemas.microsoft.com/office/drawing/2014/main" xmlns="" id="{35862DA6-B3F6-5845-993C-00A2E2FE7827}"/>
                </a:ext>
              </a:extLst>
            </p:cNvPr>
            <p:cNvSpPr/>
            <p:nvPr/>
          </p:nvSpPr>
          <p:spPr>
            <a:xfrm flipV="1">
              <a:off x="2492036" y="4024081"/>
              <a:ext cx="4370383" cy="498906"/>
            </a:xfrm>
            <a:prstGeom prst="rect">
              <a:avLst/>
            </a:prstGeom>
            <a:noFill/>
            <a:ln w="19050" cap="flat" cmpd="sng">
              <a:solidFill>
                <a:srgbClr val="3C78D8">
                  <a:alpha val="25098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Shape 138">
              <a:extLst>
                <a:ext uri="{FF2B5EF4-FFF2-40B4-BE49-F238E27FC236}">
                  <a16:creationId xmlns:a16="http://schemas.microsoft.com/office/drawing/2014/main" xmlns="" id="{1B870649-D70F-8F4D-87B8-E0EB64D84ADC}"/>
                </a:ext>
              </a:extLst>
            </p:cNvPr>
            <p:cNvSpPr/>
            <p:nvPr/>
          </p:nvSpPr>
          <p:spPr>
            <a:xfrm flipV="1">
              <a:off x="6862420" y="4019756"/>
              <a:ext cx="2993322" cy="503229"/>
            </a:xfrm>
            <a:prstGeom prst="rect">
              <a:avLst/>
            </a:prstGeom>
            <a:noFill/>
            <a:ln w="19050" cap="flat" cmpd="sng">
              <a:solidFill>
                <a:srgbClr val="3C78D8">
                  <a:alpha val="25098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Shape 138">
              <a:extLst>
                <a:ext uri="{FF2B5EF4-FFF2-40B4-BE49-F238E27FC236}">
                  <a16:creationId xmlns:a16="http://schemas.microsoft.com/office/drawing/2014/main" xmlns="" id="{6BB7AD0F-B5E1-8044-99CD-88E8B298E7FA}"/>
                </a:ext>
              </a:extLst>
            </p:cNvPr>
            <p:cNvSpPr/>
            <p:nvPr/>
          </p:nvSpPr>
          <p:spPr>
            <a:xfrm flipV="1">
              <a:off x="9869888" y="4019755"/>
              <a:ext cx="1090315" cy="503229"/>
            </a:xfrm>
            <a:prstGeom prst="rect">
              <a:avLst/>
            </a:prstGeom>
            <a:noFill/>
            <a:ln w="19050" cap="flat" cmpd="sng">
              <a:solidFill>
                <a:srgbClr val="3C78D8">
                  <a:alpha val="25098"/>
                </a:srgbClr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xmlns="" id="{0CE93085-96EF-3946-99C8-E50A39AD9B79}"/>
                </a:ext>
              </a:extLst>
            </p:cNvPr>
            <p:cNvCxnSpPr>
              <a:cxnSpLocks/>
            </p:cNvCxnSpPr>
            <p:nvPr/>
          </p:nvCxnSpPr>
          <p:spPr>
            <a:xfrm>
              <a:off x="2487216" y="1673485"/>
              <a:ext cx="0" cy="2232382"/>
            </a:xfrm>
            <a:prstGeom prst="line">
              <a:avLst/>
            </a:prstGeom>
            <a:ln w="12700">
              <a:solidFill>
                <a:srgbClr val="4472C4">
                  <a:alpha val="25098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5CEAEC3E-FCE9-9141-A34C-81D5C94D2773}"/>
                </a:ext>
              </a:extLst>
            </p:cNvPr>
            <p:cNvCxnSpPr>
              <a:cxnSpLocks/>
            </p:cNvCxnSpPr>
            <p:nvPr/>
          </p:nvCxnSpPr>
          <p:spPr>
            <a:xfrm>
              <a:off x="6862419" y="1673485"/>
              <a:ext cx="0" cy="2232382"/>
            </a:xfrm>
            <a:prstGeom prst="line">
              <a:avLst/>
            </a:prstGeom>
            <a:ln w="12700">
              <a:solidFill>
                <a:srgbClr val="4472C4">
                  <a:alpha val="25098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xmlns="" id="{63B39A56-D4FC-FF47-A4F7-A2BC37A49726}"/>
                </a:ext>
              </a:extLst>
            </p:cNvPr>
            <p:cNvCxnSpPr>
              <a:cxnSpLocks/>
            </p:cNvCxnSpPr>
            <p:nvPr/>
          </p:nvCxnSpPr>
          <p:spPr>
            <a:xfrm>
              <a:off x="9855742" y="1673485"/>
              <a:ext cx="0" cy="2232382"/>
            </a:xfrm>
            <a:prstGeom prst="line">
              <a:avLst/>
            </a:prstGeom>
            <a:ln w="12700">
              <a:solidFill>
                <a:srgbClr val="4472C4">
                  <a:alpha val="25098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Oval 48">
            <a:extLst>
              <a:ext uri="{FF2B5EF4-FFF2-40B4-BE49-F238E27FC236}">
                <a16:creationId xmlns:a16="http://schemas.microsoft.com/office/drawing/2014/main" xmlns="" id="{CD12F230-0FA5-9A49-AF35-0A0ACC20F8C1}"/>
              </a:ext>
            </a:extLst>
          </p:cNvPr>
          <p:cNvSpPr/>
          <p:nvPr/>
        </p:nvSpPr>
        <p:spPr>
          <a:xfrm>
            <a:off x="1499455" y="277366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15600" y="1674000"/>
            <a:ext cx="10544602" cy="3308948"/>
            <a:chOff x="446596" y="1193286"/>
            <a:chExt cx="10544602" cy="3308948"/>
          </a:xfrm>
        </p:grpSpPr>
        <p:grpSp>
          <p:nvGrpSpPr>
            <p:cNvPr id="104" name="Group 103"/>
            <p:cNvGrpSpPr/>
            <p:nvPr/>
          </p:nvGrpSpPr>
          <p:grpSpPr>
            <a:xfrm>
              <a:off x="446596" y="1193286"/>
              <a:ext cx="10544602" cy="3308948"/>
              <a:chOff x="415600" y="1177788"/>
              <a:chExt cx="10544602" cy="3308948"/>
            </a:xfrm>
          </p:grpSpPr>
          <p:sp>
            <p:nvSpPr>
              <p:cNvPr id="105" name="Shape 138">
                <a:extLst>
                  <a:ext uri="{FF2B5EF4-FFF2-40B4-BE49-F238E27FC236}">
                    <a16:creationId xmlns:a16="http://schemas.microsoft.com/office/drawing/2014/main" xmlns="" id="{BCC01202-351E-6F4B-9BE1-DAFA359AED4F}"/>
                  </a:ext>
                </a:extLst>
              </p:cNvPr>
              <p:cNvSpPr/>
              <p:nvPr/>
            </p:nvSpPr>
            <p:spPr>
              <a:xfrm flipV="1">
                <a:off x="415600" y="4011652"/>
                <a:ext cx="1090315" cy="475084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Shape 138">
                <a:extLst>
                  <a:ext uri="{FF2B5EF4-FFF2-40B4-BE49-F238E27FC236}">
                    <a16:creationId xmlns:a16="http://schemas.microsoft.com/office/drawing/2014/main" xmlns="" id="{35862DA6-B3F6-5845-993C-00A2E2FE7827}"/>
                  </a:ext>
                </a:extLst>
              </p:cNvPr>
              <p:cNvSpPr/>
              <p:nvPr/>
            </p:nvSpPr>
            <p:spPr>
              <a:xfrm flipV="1">
                <a:off x="5302267" y="4011650"/>
                <a:ext cx="3637942" cy="475086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Shape 138">
                <a:extLst>
                  <a:ext uri="{FF2B5EF4-FFF2-40B4-BE49-F238E27FC236}">
                    <a16:creationId xmlns:a16="http://schemas.microsoft.com/office/drawing/2014/main" xmlns="" id="{1B870649-D70F-8F4D-87B8-E0EB64D84ADC}"/>
                  </a:ext>
                </a:extLst>
              </p:cNvPr>
              <p:cNvSpPr/>
              <p:nvPr/>
            </p:nvSpPr>
            <p:spPr>
              <a:xfrm flipV="1">
                <a:off x="8947931" y="4011650"/>
                <a:ext cx="2012271" cy="475086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Shape 138">
                <a:extLst>
                  <a:ext uri="{FF2B5EF4-FFF2-40B4-BE49-F238E27FC236}">
                    <a16:creationId xmlns:a16="http://schemas.microsoft.com/office/drawing/2014/main" xmlns="" id="{D8A722F8-6A39-584F-90DE-8E85900CE931}"/>
                  </a:ext>
                </a:extLst>
              </p:cNvPr>
              <p:cNvSpPr/>
              <p:nvPr/>
            </p:nvSpPr>
            <p:spPr>
              <a:xfrm flipV="1">
                <a:off x="1499454" y="4011651"/>
                <a:ext cx="3802813" cy="475085"/>
              </a:xfrm>
              <a:prstGeom prst="rect">
                <a:avLst/>
              </a:prstGeom>
              <a:noFill/>
              <a:ln w="19050" cap="flat" cmpd="sng">
                <a:solidFill>
                  <a:srgbClr val="3C78D8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xmlns="" id="{2F4728A7-4B8D-FA41-B71A-4FDBFB90B2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05915" y="1177788"/>
                <a:ext cx="0" cy="273600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xmlns="" id="{71D446F3-0F70-2641-9F27-44CF55BAD8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2267" y="1177788"/>
                <a:ext cx="0" cy="273600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xmlns="" id="{F436DF1A-2E06-2149-9050-B5EA12722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40209" y="1177788"/>
                <a:ext cx="0" cy="2736000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xmlns="" id="{7A377981-4089-304B-A8D8-B3086604A9F7}"/>
                </a:ext>
              </a:extLst>
            </p:cNvPr>
            <p:cNvGrpSpPr/>
            <p:nvPr/>
          </p:nvGrpSpPr>
          <p:grpSpPr>
            <a:xfrm>
              <a:off x="552996" y="4069686"/>
              <a:ext cx="855190" cy="402955"/>
              <a:chOff x="506502" y="4069686"/>
              <a:chExt cx="855190" cy="402955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xmlns="" id="{B2FB265B-8402-0643-A869-8CFD0E06A4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1028226" y="4069686"/>
                <a:ext cx="333466" cy="402955"/>
              </a:xfrm>
              <a:prstGeom prst="rect">
                <a:avLst/>
              </a:prstGeom>
            </p:spPr>
          </p:pic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xmlns="" id="{FBAAEC56-146B-254E-B179-7CCDAE4A6B2E}"/>
                  </a:ext>
                </a:extLst>
              </p:cNvPr>
              <p:cNvGrpSpPr/>
              <p:nvPr/>
            </p:nvGrpSpPr>
            <p:grpSpPr>
              <a:xfrm>
                <a:off x="506502" y="4069686"/>
                <a:ext cx="596266" cy="402955"/>
                <a:chOff x="690257" y="4072151"/>
                <a:chExt cx="596266" cy="402955"/>
              </a:xfrm>
            </p:grpSpPr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xmlns="" id="{3E577C36-7FB0-1D44-8702-B84C9C453F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9716" b="3522"/>
                <a:stretch/>
              </p:blipFill>
              <p:spPr>
                <a:xfrm>
                  <a:off x="953057" y="4072151"/>
                  <a:ext cx="333466" cy="402955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xmlns="" id="{CE6A3ACA-D998-1649-BA3B-204BF024E3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r="69716" b="3522"/>
                <a:stretch/>
              </p:blipFill>
              <p:spPr>
                <a:xfrm>
                  <a:off x="690257" y="4072151"/>
                  <a:ext cx="333466" cy="402955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xmlns="" id="{07B1D139-9C0D-0842-A18B-F522A0802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3170196" y="4069686"/>
              <a:ext cx="333466" cy="402955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xmlns="" id="{E65A5A1A-DA1C-7A41-96CA-DEA8FA655F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1827396" y="4069686"/>
              <a:ext cx="333466" cy="402955"/>
            </a:xfrm>
            <a:prstGeom prst="rect">
              <a:avLst/>
            </a:pr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xmlns="" id="{9D632438-BDCD-DF48-AE85-728FAFA499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5866596" y="4069686"/>
              <a:ext cx="333466" cy="402955"/>
            </a:xfrm>
            <a:prstGeom prst="rect">
              <a:avLst/>
            </a:prstGeom>
          </p:spPr>
        </p:pic>
        <p:pic>
          <p:nvPicPr>
            <p:cNvPr id="124" name="Picture 123">
              <a:extLst>
                <a:ext uri="{FF2B5EF4-FFF2-40B4-BE49-F238E27FC236}">
                  <a16:creationId xmlns:a16="http://schemas.microsoft.com/office/drawing/2014/main" xmlns="" id="{0CAC3942-4B80-5545-9E26-AF0E1641BE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7238196" y="4069686"/>
              <a:ext cx="333466" cy="402955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xmlns="" id="{06DB6F58-B00C-7B42-ADA7-3BF0C700E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8253396" y="4069686"/>
              <a:ext cx="333466" cy="402955"/>
            </a:xfrm>
            <a:prstGeom prst="rect">
              <a:avLst/>
            </a:prstGeom>
          </p:spPr>
        </p:pic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xmlns="" id="{07B1D139-9C0D-0842-A18B-F522A0802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4512996" y="4069686"/>
              <a:ext cx="333466" cy="402955"/>
            </a:xfrm>
            <a:prstGeom prst="rect">
              <a:avLst/>
            </a:prstGeom>
          </p:spPr>
        </p:pic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xmlns="" id="{07B1D139-9C0D-0842-A18B-F522A08027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69716" b="3522"/>
            <a:stretch/>
          </p:blipFill>
          <p:spPr>
            <a:xfrm>
              <a:off x="9254196" y="4069686"/>
              <a:ext cx="333466" cy="402955"/>
            </a:xfrm>
            <a:prstGeom prst="rect">
              <a:avLst/>
            </a:prstGeom>
          </p:spPr>
        </p:pic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77E88EDF-04D6-ED4A-B80F-02C62E107B2D}"/>
                </a:ext>
              </a:extLst>
            </p:cNvPr>
            <p:cNvGrpSpPr/>
            <p:nvPr/>
          </p:nvGrpSpPr>
          <p:grpSpPr>
            <a:xfrm>
              <a:off x="10305396" y="4069686"/>
              <a:ext cx="589066" cy="402955"/>
              <a:chOff x="911352" y="4065273"/>
              <a:chExt cx="589066" cy="402955"/>
            </a:xfrm>
          </p:grpSpPr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xmlns="" id="{1F8DC1D1-BA00-1D42-89CB-5FFC24ED98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1166952" y="4065273"/>
                <a:ext cx="333466" cy="402955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xmlns="" id="{67A7E2CD-CA72-704E-9592-3E85AB01DE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r="69716" b="3522"/>
              <a:stretch/>
            </p:blipFill>
            <p:spPr>
              <a:xfrm>
                <a:off x="911352" y="4065273"/>
                <a:ext cx="333466" cy="402955"/>
              </a:xfrm>
              <a:prstGeom prst="rect">
                <a:avLst/>
              </a:prstGeom>
            </p:spPr>
          </p:pic>
        </p:grpSp>
      </p:grpSp>
      <p:grpSp>
        <p:nvGrpSpPr>
          <p:cNvPr id="133" name="Group 132"/>
          <p:cNvGrpSpPr/>
          <p:nvPr/>
        </p:nvGrpSpPr>
        <p:grpSpPr>
          <a:xfrm>
            <a:off x="9872865" y="3532110"/>
            <a:ext cx="1024989" cy="388789"/>
            <a:chOff x="9872865" y="3532110"/>
            <a:chExt cx="1024989" cy="388789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xmlns="" id="{53484B1F-7170-DD44-97CD-B50FE5DF5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2865" y="3532110"/>
              <a:ext cx="1024989" cy="388789"/>
            </a:xfrm>
            <a:prstGeom prst="rect">
              <a:avLst/>
            </a:prstGeom>
          </p:spPr>
        </p:pic>
        <p:cxnSp>
          <p:nvCxnSpPr>
            <p:cNvPr id="135" name="Shape 136">
              <a:extLst>
                <a:ext uri="{FF2B5EF4-FFF2-40B4-BE49-F238E27FC236}">
                  <a16:creationId xmlns:a16="http://schemas.microsoft.com/office/drawing/2014/main" xmlns="" id="{091EB07A-85F7-5543-837C-84202746080B}"/>
                </a:ext>
              </a:extLst>
            </p:cNvPr>
            <p:cNvCxnSpPr/>
            <p:nvPr/>
          </p:nvCxnSpPr>
          <p:spPr>
            <a:xfrm flipH="1">
              <a:off x="9877258" y="3552252"/>
              <a:ext cx="269600" cy="3204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99674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Scoring-up Tool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Deals with the context-dependent nature of mensural notation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By implementing the “principles of imperfection and alteration”</a:t>
            </a:r>
          </a:p>
          <a:p>
            <a:pPr>
              <a:lnSpc>
                <a:spcPct val="150000"/>
              </a:lnSpc>
            </a:pPr>
            <a:r>
              <a:rPr lang="en-US" dirty="0"/>
              <a:t>Deals with other non-context-related features:</a:t>
            </a:r>
          </a:p>
          <a:p>
            <a:pPr lvl="1">
              <a:lnSpc>
                <a:spcPct val="150000"/>
              </a:lnSpc>
              <a:spcBef>
                <a:spcPts val="1700"/>
              </a:spcBef>
            </a:pPr>
            <a:r>
              <a:rPr lang="en-US" dirty="0"/>
              <a:t>Dots of augmentation</a:t>
            </a:r>
          </a:p>
          <a:p>
            <a:pPr lvl="1">
              <a:lnSpc>
                <a:spcPct val="150000"/>
              </a:lnSpc>
              <a:spcBef>
                <a:spcPts val="1700"/>
              </a:spcBef>
            </a:pPr>
            <a:r>
              <a:rPr lang="en-US" dirty="0"/>
              <a:t>Coloration</a:t>
            </a:r>
          </a:p>
          <a:p>
            <a:pPr>
              <a:spcBef>
                <a:spcPts val="1700"/>
              </a:spcBef>
            </a:pP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4510216" y="4300149"/>
            <a:ext cx="531341" cy="6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089189" y="5066270"/>
            <a:ext cx="1952368" cy="412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48853" y="3838484"/>
            <a:ext cx="3735656" cy="92333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When?</a:t>
            </a:r>
          </a:p>
          <a:p>
            <a:pPr algn="ctr"/>
            <a:r>
              <a:rPr lang="en-US" dirty="0"/>
              <a:t>Distinguish between “dots of division” and “dots of augmentation”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8854" y="4881604"/>
            <a:ext cx="4847762" cy="369332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When does coloration affect the note value?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"/>
          <a:stretch/>
        </p:blipFill>
        <p:spPr>
          <a:xfrm>
            <a:off x="8985733" y="3075848"/>
            <a:ext cx="2266842" cy="16859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42"/>
          <a:stretch/>
        </p:blipFill>
        <p:spPr>
          <a:xfrm>
            <a:off x="9352210" y="2959365"/>
            <a:ext cx="1900365" cy="18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99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97367" y="2857503"/>
            <a:ext cx="1366053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ctr"/>
            <a:endParaRPr lang="en-US" sz="500" b="1" i="0" u="none" strike="noStrike" dirty="0">
              <a:solidFill>
                <a:srgbClr val="000000"/>
              </a:solidFill>
              <a:effectLst/>
              <a:latin typeface="Arial" charset="0"/>
            </a:endParaRPr>
          </a:p>
          <a:p>
            <a:pPr algn="ctr" fontAlgn="ctr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charset="0"/>
              </a:rPr>
              <a:t>Mensural MEI file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  <a:endParaRPr lang="en-US" dirty="0"/>
          </a:p>
          <a:p>
            <a:pPr algn="ctr" fontAlgn="ctr"/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50082" y="1081027"/>
            <a:ext cx="2584174" cy="51286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/>
              <a:t>Scoring-up</a:t>
            </a:r>
          </a:p>
          <a:p>
            <a:pPr algn="ctr"/>
            <a:r>
              <a:rPr lang="en-US" sz="3200" dirty="0"/>
              <a:t>Tool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97362" y="1081027"/>
            <a:ext cx="1366053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ctr"/>
            <a:endParaRPr lang="en-US" sz="500" b="1" i="0" u="none" strike="noStrike" dirty="0">
              <a:solidFill>
                <a:srgbClr val="000000"/>
              </a:solidFill>
              <a:effectLst/>
              <a:latin typeface="Arial" charset="0"/>
            </a:endParaRPr>
          </a:p>
          <a:p>
            <a:pPr algn="ctr" fontAlgn="ctr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charset="0"/>
              </a:rPr>
              <a:t>Mensural MEI file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  <a:endParaRPr lang="en-US" dirty="0"/>
          </a:p>
          <a:p>
            <a:pPr algn="ctr" fontAlgn="ctr"/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297364" y="4732396"/>
            <a:ext cx="1366053" cy="147732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ctr"/>
            <a:endParaRPr lang="en-US" sz="500" b="1" i="0" u="none" strike="noStrike" dirty="0">
              <a:solidFill>
                <a:srgbClr val="000000"/>
              </a:solidFill>
              <a:effectLst/>
              <a:latin typeface="Arial" charset="0"/>
            </a:endParaRPr>
          </a:p>
          <a:p>
            <a:pPr algn="ctr" fontAlgn="ctr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charset="0"/>
              </a:rPr>
              <a:t>Mensural MEI file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  <a:endParaRPr lang="en-US" dirty="0"/>
          </a:p>
          <a:p>
            <a:pPr algn="ctr" fontAlgn="ctr"/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97363" y="2507147"/>
            <a:ext cx="1366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solidFill>
                  <a:srgbClr val="0070C0"/>
                </a:solidFill>
              </a:rPr>
              <a:t>Superius</a:t>
            </a:r>
            <a:r>
              <a:rPr lang="en-US" sz="1600" b="1" i="1" dirty="0">
                <a:solidFill>
                  <a:srgbClr val="0070C0"/>
                </a:solidFill>
              </a:rPr>
              <a:t> part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9351" y="4334831"/>
            <a:ext cx="162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 err="1">
                <a:solidFill>
                  <a:srgbClr val="0070C0"/>
                </a:solidFill>
              </a:rPr>
              <a:t>Contratenor</a:t>
            </a:r>
            <a:r>
              <a:rPr lang="en-US" sz="1600" b="1" i="1" dirty="0">
                <a:solidFill>
                  <a:srgbClr val="0070C0"/>
                </a:solidFill>
              </a:rPr>
              <a:t> part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97362" y="6209724"/>
            <a:ext cx="1366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>
                <a:solidFill>
                  <a:srgbClr val="0070C0"/>
                </a:solidFill>
              </a:rPr>
              <a:t>Tenor part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746646" y="5497564"/>
            <a:ext cx="901145" cy="0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46646" y="3596167"/>
            <a:ext cx="901145" cy="0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742925" y="1777327"/>
            <a:ext cx="901145" cy="0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07964" y="3452506"/>
            <a:ext cx="901145" cy="0"/>
          </a:xfrm>
          <a:prstGeom prst="straightConnector1">
            <a:avLst/>
          </a:prstGeom>
          <a:ln w="889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382817" y="2127540"/>
            <a:ext cx="2006886" cy="2292935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 fontAlgn="ctr"/>
            <a:endParaRPr lang="en-US" sz="500" b="1" i="0" u="none" strike="noStrike" dirty="0">
              <a:solidFill>
                <a:srgbClr val="000000"/>
              </a:solidFill>
              <a:effectLst/>
              <a:latin typeface="Arial" charset="0"/>
            </a:endParaRPr>
          </a:p>
          <a:p>
            <a:pPr algn="ctr" fontAlgn="ctr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charset="0"/>
              </a:rPr>
              <a:t>Mensural </a:t>
            </a:r>
          </a:p>
          <a:p>
            <a:pPr algn="ctr" fontAlgn="ctr"/>
            <a:r>
              <a:rPr lang="en-US" b="1" i="0" u="none" strike="noStrike" dirty="0">
                <a:solidFill>
                  <a:srgbClr val="000000"/>
                </a:solidFill>
                <a:effectLst/>
                <a:latin typeface="Arial" charset="0"/>
              </a:rPr>
              <a:t>MEI file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  <a:endParaRPr lang="en-US" dirty="0"/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</a:p>
          <a:p>
            <a:pPr algn="ctr" fontAlgn="ctr"/>
            <a:r>
              <a:rPr lang="en-US" b="1" dirty="0">
                <a:solidFill>
                  <a:srgbClr val="000000"/>
                </a:solidFill>
                <a:latin typeface="Arial" charset="0"/>
              </a:rPr>
              <a:t>________</a:t>
            </a:r>
            <a:endParaRPr lang="en-US" sz="1200" dirty="0"/>
          </a:p>
          <a:p>
            <a:pPr algn="ctr" fontAlgn="ctr"/>
            <a:endParaRPr lang="en-US" sz="120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817" y="4420475"/>
            <a:ext cx="2006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903F"/>
                </a:solidFill>
              </a:rPr>
              <a:t>SCORE</a:t>
            </a:r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18</a:t>
            </a:fld>
            <a:endParaRPr lang="en-US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838200" y="365125"/>
            <a:ext cx="10515600" cy="548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Scoring-up Tool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2857DD0-126F-F048-ADC5-F2CD6B552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81"/>
          <a:stretch/>
        </p:blipFill>
        <p:spPr>
          <a:xfrm>
            <a:off x="427350" y="3068663"/>
            <a:ext cx="1764000" cy="1069749"/>
          </a:xfrm>
          <a:prstGeom prst="rect">
            <a:avLst/>
          </a:prstGeom>
          <a:ln>
            <a:solidFill>
              <a:srgbClr val="00B05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9DFE87F-048A-C741-896B-FD788A13E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79" y="1099992"/>
            <a:ext cx="1556871" cy="1349707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0AD293D-6CEF-9E41-98BF-90849C5A1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350" y="4742634"/>
            <a:ext cx="1764000" cy="150992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C797FB97-920A-4A48-AE05-858C532B5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" r="54819" b="49990"/>
          <a:stretch/>
        </p:blipFill>
        <p:spPr>
          <a:xfrm>
            <a:off x="7544123" y="4789807"/>
            <a:ext cx="3239355" cy="144647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2997BA3F-1FFB-2644-8FDE-5A17522203A1}"/>
              </a:ext>
            </a:extLst>
          </p:cNvPr>
          <p:cNvGrpSpPr/>
          <p:nvPr/>
        </p:nvGrpSpPr>
        <p:grpSpPr>
          <a:xfrm>
            <a:off x="7544123" y="4800013"/>
            <a:ext cx="3239355" cy="1446478"/>
            <a:chOff x="8028694" y="4222610"/>
            <a:chExt cx="3239355" cy="144647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xmlns="" id="{4E180E81-099B-D94B-9854-89A3A9C81DE9}"/>
                </a:ext>
              </a:extLst>
            </p:cNvPr>
            <p:cNvSpPr/>
            <p:nvPr/>
          </p:nvSpPr>
          <p:spPr>
            <a:xfrm>
              <a:off x="8028694" y="4222610"/>
              <a:ext cx="3239355" cy="499620"/>
            </a:xfrm>
            <a:prstGeom prst="rect">
              <a:avLst/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xmlns="" id="{282851E5-FDDD-9F4E-9481-80DD72F45DA2}"/>
                </a:ext>
              </a:extLst>
            </p:cNvPr>
            <p:cNvSpPr/>
            <p:nvPr/>
          </p:nvSpPr>
          <p:spPr>
            <a:xfrm>
              <a:off x="8028694" y="4722230"/>
              <a:ext cx="3239355" cy="491903"/>
            </a:xfrm>
            <a:prstGeom prst="rect">
              <a:avLst/>
            </a:prstGeom>
            <a:solidFill>
              <a:srgbClr val="CF6C6A">
                <a:alpha val="10000"/>
              </a:srgbClr>
            </a:solidFill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xmlns="" id="{48A9D4AF-54C0-2D4E-888E-A67C2C122EBE}"/>
                </a:ext>
              </a:extLst>
            </p:cNvPr>
            <p:cNvSpPr/>
            <p:nvPr/>
          </p:nvSpPr>
          <p:spPr>
            <a:xfrm>
              <a:off x="8028694" y="5212328"/>
              <a:ext cx="3239355" cy="456760"/>
            </a:xfrm>
            <a:prstGeom prst="rect">
              <a:avLst/>
            </a:prstGeom>
            <a:solidFill>
              <a:srgbClr val="92D050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461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84706"/>
          </a:xfrm>
        </p:spPr>
        <p:txBody>
          <a:bodyPr/>
          <a:lstStyle/>
          <a:p>
            <a:r>
              <a:rPr lang="en-US" dirty="0"/>
              <a:t>Scoring-up Tool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30516"/>
              </p:ext>
            </p:extLst>
          </p:nvPr>
        </p:nvGraphicFramePr>
        <p:xfrm>
          <a:off x="1922275" y="1676563"/>
          <a:ext cx="8347450" cy="408880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64725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9479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0539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02220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Modification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@</a:t>
                      </a:r>
                      <a:r>
                        <a:rPr lang="en-US" sz="3000" dirty="0" err="1"/>
                        <a:t>num</a:t>
                      </a:r>
                      <a:endParaRPr lang="en-US" sz="3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@</a:t>
                      </a:r>
                      <a:r>
                        <a:rPr lang="en-US" sz="3000" dirty="0" err="1"/>
                        <a:t>numbase</a:t>
                      </a:r>
                      <a:endParaRPr lang="en-US" sz="3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02220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Imperfection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2220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Alteration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022202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Augmentation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68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A9B933F-C840-7E46-B9E8-788587ED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86" y="257275"/>
            <a:ext cx="8983522" cy="62850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17" name="Rectangle 16"/>
          <p:cNvSpPr/>
          <p:nvPr/>
        </p:nvSpPr>
        <p:spPr>
          <a:xfrm>
            <a:off x="6214857" y="3348170"/>
            <a:ext cx="3873522" cy="222644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214857" y="644578"/>
            <a:ext cx="3873522" cy="26548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63515" y="644577"/>
            <a:ext cx="3912432" cy="288689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EF206B3-4F1A-E542-94DF-D5B3858340EC}"/>
              </a:ext>
            </a:extLst>
          </p:cNvPr>
          <p:cNvSpPr txBox="1"/>
          <p:nvPr/>
        </p:nvSpPr>
        <p:spPr>
          <a:xfrm>
            <a:off x="438443" y="812460"/>
            <a:ext cx="12475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rgbClr val="0070C0"/>
                </a:solidFill>
              </a:rPr>
              <a:t>Superius</a:t>
            </a:r>
            <a:endParaRPr lang="en-US" sz="2000" b="1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393E48A-8F73-2A4D-838A-7F7CE7E7163A}"/>
              </a:ext>
            </a:extLst>
          </p:cNvPr>
          <p:cNvSpPr txBox="1"/>
          <p:nvPr/>
        </p:nvSpPr>
        <p:spPr>
          <a:xfrm>
            <a:off x="10541010" y="812460"/>
            <a:ext cx="124753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Tenor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D890E63-89C2-E445-B204-33246EE440BE}"/>
              </a:ext>
            </a:extLst>
          </p:cNvPr>
          <p:cNvSpPr txBox="1"/>
          <p:nvPr/>
        </p:nvSpPr>
        <p:spPr>
          <a:xfrm>
            <a:off x="10541010" y="3499848"/>
            <a:ext cx="158171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rgbClr val="00B050"/>
                </a:solidFill>
              </a:rPr>
              <a:t>Contratenor</a:t>
            </a:r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0511F18-3568-7245-A318-4510A3994099}"/>
              </a:ext>
            </a:extLst>
          </p:cNvPr>
          <p:cNvSpPr txBox="1"/>
          <p:nvPr/>
        </p:nvSpPr>
        <p:spPr>
          <a:xfrm>
            <a:off x="2432650" y="5640431"/>
            <a:ext cx="76557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Beinecke</a:t>
            </a:r>
            <a:r>
              <a:rPr lang="en-US" sz="2000" b="1" dirty="0"/>
              <a:t> Rare Book &amp; Manuscript Library</a:t>
            </a:r>
          </a:p>
          <a:p>
            <a:pPr algn="ctr"/>
            <a:r>
              <a:rPr lang="en-US" dirty="0"/>
              <a:t>Mellon Chansonnier (MS 91), 25v-26r</a:t>
            </a:r>
          </a:p>
        </p:txBody>
      </p:sp>
    </p:spTree>
    <p:extLst>
      <p:ext uri="{BB962C8B-B14F-4D97-AF65-F5344CB8AC3E}">
        <p14:creationId xmlns:p14="http://schemas.microsoft.com/office/powerpoint/2010/main" val="77056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6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used for the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0264"/>
            <a:ext cx="10515600" cy="55450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Pieces from the XIV and XV Centuries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447064"/>
              </p:ext>
            </p:extLst>
          </p:nvPr>
        </p:nvGraphicFramePr>
        <p:xfrm>
          <a:off x="999500" y="2160367"/>
          <a:ext cx="10354300" cy="3049028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0082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6429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4502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524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84336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Century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Project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Composers and 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</a:t>
                      </a:r>
                      <a:r>
                        <a:rPr lang="en-US" baseline="0" dirty="0"/>
                        <a:t> of Pieces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151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XIV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Measuring</a:t>
                      </a:r>
                      <a:r>
                        <a:rPr lang="en-US" baseline="0" dirty="0"/>
                        <a:t> Polyphony Project</a:t>
                      </a:r>
                    </a:p>
                    <a:p>
                      <a:pPr algn="ctr"/>
                      <a:r>
                        <a:rPr lang="en-US" baseline="0" dirty="0"/>
                        <a:t>(Karen Desmond)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Mensural 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Vitry, Machaut, Anonymous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(Ivrea Codex)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Josquin</a:t>
                      </a:r>
                      <a:r>
                        <a:rPr lang="en-US" baseline="0" dirty="0"/>
                        <a:t> Research Project</a:t>
                      </a:r>
                    </a:p>
                    <a:p>
                      <a:pPr algn="ctr"/>
                      <a:r>
                        <a:rPr lang="en-US" baseline="0" dirty="0"/>
                        <a:t>(Jesse Rodin, Craig Sapp, Clare </a:t>
                      </a:r>
                      <a:r>
                        <a:rPr lang="en-US" baseline="0" dirty="0" err="1"/>
                        <a:t>Bokulich</a:t>
                      </a:r>
                      <a:r>
                        <a:rPr lang="en-US" baseline="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Modern transcriptions</a:t>
                      </a:r>
                      <a:r>
                        <a:rPr lang="en-US" baseline="0" dirty="0"/>
                        <a:t> converted into </a:t>
                      </a:r>
                      <a:r>
                        <a:rPr lang="en-US" baseline="0" dirty="0">
                          <a:sym typeface="Wingdings"/>
                        </a:rPr>
                        <a:t>Mensural MEI using: </a:t>
                      </a:r>
                    </a:p>
                    <a:p>
                      <a:pPr algn="ctr"/>
                      <a:r>
                        <a:rPr lang="en-US" i="1" baseline="0" dirty="0" err="1">
                          <a:solidFill>
                            <a:srgbClr val="0070C0"/>
                          </a:solidFill>
                          <a:sym typeface="Wingdings"/>
                        </a:rPr>
                        <a:t>SibMEI</a:t>
                      </a:r>
                      <a:r>
                        <a:rPr lang="en-US" i="1" baseline="0" dirty="0">
                          <a:solidFill>
                            <a:srgbClr val="0070C0"/>
                          </a:solidFill>
                          <a:sym typeface="Wingdings"/>
                        </a:rPr>
                        <a:t> </a:t>
                      </a:r>
                      <a:r>
                        <a:rPr lang="en-US" i="1" baseline="0" dirty="0">
                          <a:solidFill>
                            <a:srgbClr val="C00000"/>
                          </a:solidFill>
                          <a:sym typeface="Wingdings"/>
                        </a:rPr>
                        <a:t>+</a:t>
                      </a:r>
                      <a:r>
                        <a:rPr lang="en-US" i="1" baseline="0" dirty="0">
                          <a:sym typeface="Wingdings"/>
                        </a:rPr>
                        <a:t> </a:t>
                      </a:r>
                      <a:r>
                        <a:rPr lang="en-US" i="1" baseline="0" dirty="0">
                          <a:solidFill>
                            <a:srgbClr val="0070C0"/>
                          </a:solidFill>
                          <a:sym typeface="Wingdings"/>
                        </a:rPr>
                        <a:t>Mensural MEI Translator</a:t>
                      </a:r>
                      <a:endParaRPr lang="en-US" i="1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Tx/>
                        <a:buNone/>
                      </a:pPr>
                      <a:r>
                        <a:rPr lang="en-US" dirty="0"/>
                        <a:t>Du Fay</a:t>
                      </a:r>
                      <a:r>
                        <a:rPr lang="en-US" baseline="0" dirty="0"/>
                        <a:t> and </a:t>
                      </a:r>
                      <a:r>
                        <a:rPr lang="en-US" dirty="0"/>
                        <a:t>Ockeghem</a:t>
                      </a:r>
                    </a:p>
                    <a:p>
                      <a:pPr marL="0" indent="0" algn="l">
                        <a:buFontTx/>
                        <a:buNone/>
                      </a:pPr>
                      <a:r>
                        <a:rPr lang="en-US" dirty="0"/>
                        <a:t>(GB-Ob, Dijon, Mellon, </a:t>
                      </a:r>
                      <a:r>
                        <a:rPr lang="en-US" dirty="0" err="1"/>
                        <a:t>Laborde</a:t>
                      </a:r>
                      <a:r>
                        <a:rPr lang="en-US" dirty="0"/>
                        <a:t>, </a:t>
                      </a:r>
                      <a:r>
                        <a:rPr lang="en-US" dirty="0" err="1"/>
                        <a:t>Wolfenbüttel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Du Fay: 5</a:t>
                      </a:r>
                    </a:p>
                    <a:p>
                      <a:pPr marL="285750" marR="0" lvl="0" indent="-28575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Ockeghem: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07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78904" y="1427429"/>
            <a:ext cx="11834191" cy="1288170"/>
            <a:chOff x="119270" y="1984021"/>
            <a:chExt cx="11834191" cy="12881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270" y="1984021"/>
              <a:ext cx="11834191" cy="72129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826" y="2705319"/>
              <a:ext cx="11362635" cy="566872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>
            <a:normAutofit/>
          </a:bodyPr>
          <a:lstStyle/>
          <a:p>
            <a:r>
              <a:rPr lang="en-US" dirty="0"/>
              <a:t>Example: Three Separate Parts</a:t>
            </a:r>
            <a:endParaRPr lang="en-US" sz="33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353956" y="3082747"/>
            <a:ext cx="11655000" cy="1412401"/>
            <a:chOff x="222250" y="3048000"/>
            <a:chExt cx="11655000" cy="141240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250" y="3048000"/>
              <a:ext cx="11655000" cy="756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865" y="3812401"/>
              <a:ext cx="11053385" cy="648000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80973" y="4837569"/>
            <a:ext cx="11830052" cy="1467744"/>
            <a:chOff x="178904" y="4744805"/>
            <a:chExt cx="11830052" cy="1467744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00637" y="5560231"/>
              <a:ext cx="10763252" cy="65231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8904" y="4744805"/>
              <a:ext cx="11830052" cy="719475"/>
            </a:xfrm>
            <a:prstGeom prst="rect">
              <a:avLst/>
            </a:prstGeom>
          </p:spPr>
        </p:pic>
      </p:grp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21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9670" y="1336497"/>
            <a:ext cx="11929566" cy="1443585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9670" y="3065319"/>
            <a:ext cx="11929566" cy="1443585"/>
          </a:xfrm>
          <a:prstGeom prst="rect">
            <a:avLst/>
          </a:prstGeom>
          <a:solidFill>
            <a:srgbClr val="CF6C6A">
              <a:alpha val="10000"/>
            </a:srgbClr>
          </a:solidFill>
          <a:ln>
            <a:solidFill>
              <a:srgbClr val="C36564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69670" y="4717877"/>
            <a:ext cx="11929566" cy="1678333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solidFill>
              <a:srgbClr val="6D9D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65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>
            <a:normAutofit fontScale="90000"/>
          </a:bodyPr>
          <a:lstStyle/>
          <a:p>
            <a:r>
              <a:rPr lang="en-US" dirty="0"/>
              <a:t>In Quasi-Score Format – Without Scoring-up Tool</a:t>
            </a:r>
            <a:br>
              <a:rPr lang="en-US" dirty="0"/>
            </a:br>
            <a:r>
              <a:rPr lang="en-US" sz="3300" dirty="0"/>
              <a:t>(notes are not aligned)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22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6" y="1574995"/>
            <a:ext cx="11838432" cy="465124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59025" y="1480808"/>
            <a:ext cx="11900451" cy="4796030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06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579"/>
          </a:xfrm>
        </p:spPr>
        <p:txBody>
          <a:bodyPr>
            <a:normAutofit fontScale="90000"/>
          </a:bodyPr>
          <a:lstStyle/>
          <a:p>
            <a:r>
              <a:rPr lang="en-US" dirty="0"/>
              <a:t>In Score Format – With Scoring-up Tool</a:t>
            </a:r>
            <a:br>
              <a:rPr lang="en-US" dirty="0"/>
            </a:br>
            <a:r>
              <a:rPr lang="en-US" sz="3300" dirty="0"/>
              <a:t>(modification values encoded)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23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8" y="1546606"/>
            <a:ext cx="11917680" cy="480974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59025" y="1480808"/>
            <a:ext cx="11900451" cy="4875542"/>
          </a:xfrm>
          <a:prstGeom prst="rect">
            <a:avLst/>
          </a:prstGeom>
          <a:solidFill>
            <a:schemeClr val="bg2">
              <a:lumMod val="75000"/>
              <a:alpha val="1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05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Preserves the original note values</a:t>
            </a:r>
          </a:p>
          <a:p>
            <a:pPr>
              <a:lnSpc>
                <a:spcPct val="150000"/>
              </a:lnSpc>
            </a:pPr>
            <a:r>
              <a:rPr lang="en-US" dirty="0"/>
              <a:t>The scoring-up tool presents the piece in score format</a:t>
            </a:r>
          </a:p>
          <a:p>
            <a:pPr>
              <a:lnSpc>
                <a:spcPct val="150000"/>
              </a:lnSpc>
            </a:pPr>
            <a:r>
              <a:rPr lang="en-US" dirty="0"/>
              <a:t>Facilitates visualizing the vertical sonorities and studying the relation between the voices of a piece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Future work…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97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25</a:t>
            </a:fld>
            <a:endParaRPr lang="en-US"/>
          </a:p>
        </p:txBody>
      </p:sp>
      <p:sp>
        <p:nvSpPr>
          <p:cNvPr id="8" name="Shape 71"/>
          <p:cNvSpPr/>
          <p:nvPr/>
        </p:nvSpPr>
        <p:spPr>
          <a:xfrm>
            <a:off x="838199" y="952091"/>
            <a:ext cx="1157324" cy="1485195"/>
          </a:xfrm>
          <a:prstGeom prst="cube">
            <a:avLst>
              <a:gd name="adj" fmla="val 89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 err="1"/>
              <a:t>Superius</a:t>
            </a:r>
            <a:endParaRPr lang="en" sz="1100" dirty="0"/>
          </a:p>
        </p:txBody>
      </p:sp>
      <p:sp>
        <p:nvSpPr>
          <p:cNvPr id="9" name="Shape 72"/>
          <p:cNvSpPr/>
          <p:nvPr/>
        </p:nvSpPr>
        <p:spPr>
          <a:xfrm>
            <a:off x="838199" y="2678542"/>
            <a:ext cx="1155600" cy="1486800"/>
          </a:xfrm>
          <a:prstGeom prst="cube">
            <a:avLst>
              <a:gd name="adj" fmla="val 89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 err="1"/>
              <a:t>Contratenor</a:t>
            </a:r>
            <a:endParaRPr lang="en" sz="1100" dirty="0"/>
          </a:p>
        </p:txBody>
      </p:sp>
      <p:sp>
        <p:nvSpPr>
          <p:cNvPr id="10" name="Shape 73"/>
          <p:cNvSpPr/>
          <p:nvPr/>
        </p:nvSpPr>
        <p:spPr>
          <a:xfrm>
            <a:off x="836952" y="4562236"/>
            <a:ext cx="1155600" cy="1486800"/>
          </a:xfrm>
          <a:prstGeom prst="cube">
            <a:avLst>
              <a:gd name="adj" fmla="val 8979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/>
              <a:t>Tenor</a:t>
            </a:r>
          </a:p>
        </p:txBody>
      </p:sp>
      <p:sp>
        <p:nvSpPr>
          <p:cNvPr id="26" name="Shape 90"/>
          <p:cNvSpPr txBox="1"/>
          <p:nvPr/>
        </p:nvSpPr>
        <p:spPr>
          <a:xfrm>
            <a:off x="2039003" y="1170878"/>
            <a:ext cx="778491" cy="4244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chemeClr val="accent4">
                    <a:lumMod val="75000"/>
                  </a:schemeClr>
                </a:solidFill>
              </a:rPr>
              <a:t>OMR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2817493" y="889099"/>
            <a:ext cx="8261091" cy="5467251"/>
            <a:chOff x="2621367" y="5386731"/>
            <a:chExt cx="8261091" cy="5467251"/>
          </a:xfrm>
        </p:grpSpPr>
        <p:sp>
          <p:nvSpPr>
            <p:cNvPr id="36" name="Rectangle 35"/>
            <p:cNvSpPr/>
            <p:nvPr/>
          </p:nvSpPr>
          <p:spPr>
            <a:xfrm>
              <a:off x="2776870" y="7163207"/>
              <a:ext cx="1366053" cy="147732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MEI file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  <a:endParaRPr lang="en-US" dirty="0"/>
            </a:p>
            <a:p>
              <a:pPr algn="ctr" fontAlgn="ctr"/>
              <a:endParaRPr lang="en-US" sz="12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5229585" y="5386731"/>
              <a:ext cx="2584174" cy="512869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Scoring-up</a:t>
              </a:r>
            </a:p>
            <a:p>
              <a:pPr algn="ctr"/>
              <a:r>
                <a:rPr lang="en-US" sz="3200" dirty="0"/>
                <a:t>Tool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776865" y="5386731"/>
              <a:ext cx="1366053" cy="147732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MEI file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  <a:endParaRPr lang="en-US" dirty="0"/>
            </a:p>
            <a:p>
              <a:pPr algn="ctr" fontAlgn="ctr"/>
              <a:endParaRPr lang="en-US" sz="12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776867" y="9038100"/>
              <a:ext cx="1366053" cy="1477328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MEI file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  <a:endParaRPr lang="en-US" dirty="0"/>
            </a:p>
            <a:p>
              <a:pPr algn="ctr" fontAlgn="ctr"/>
              <a:endParaRPr lang="en-US" sz="12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76866" y="6812851"/>
              <a:ext cx="1366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>
                  <a:solidFill>
                    <a:srgbClr val="0070C0"/>
                  </a:solidFill>
                </a:rPr>
                <a:t>Superius</a:t>
              </a:r>
              <a:r>
                <a:rPr lang="en-US" sz="1600" b="1" i="1" dirty="0">
                  <a:solidFill>
                    <a:srgbClr val="0070C0"/>
                  </a:solidFill>
                </a:rPr>
                <a:t> part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621367" y="8640535"/>
              <a:ext cx="17372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 err="1">
                  <a:solidFill>
                    <a:srgbClr val="0070C0"/>
                  </a:solidFill>
                </a:rPr>
                <a:t>Contratenor</a:t>
              </a:r>
              <a:r>
                <a:rPr lang="en-US" sz="1600" b="1" i="1" dirty="0">
                  <a:solidFill>
                    <a:srgbClr val="0070C0"/>
                  </a:solidFill>
                </a:rPr>
                <a:t> part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776865" y="10515428"/>
              <a:ext cx="13660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rgbClr val="0070C0"/>
                  </a:solidFill>
                </a:rPr>
                <a:t>Tenor part</a:t>
              </a:r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>
              <a:off x="4226149" y="9803268"/>
              <a:ext cx="901145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4226149" y="7901871"/>
              <a:ext cx="901145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4222428" y="6083031"/>
              <a:ext cx="901145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7887467" y="7919574"/>
              <a:ext cx="901145" cy="0"/>
            </a:xfrm>
            <a:prstGeom prst="straightConnector1">
              <a:avLst/>
            </a:prstGeom>
            <a:ln w="88900">
              <a:solidFill>
                <a:schemeClr val="bg2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8875572" y="6755403"/>
              <a:ext cx="2006886" cy="2292935"/>
            </a:xfrm>
            <a:prstGeom prst="rect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fontAlgn="ctr"/>
              <a:endParaRPr lang="en-US" sz="500" b="1" i="0" u="none" strike="noStrike" dirty="0">
                <a:solidFill>
                  <a:srgbClr val="000000"/>
                </a:solidFill>
                <a:effectLst/>
                <a:latin typeface="Arial" charset="0"/>
              </a:endParaRPr>
            </a:p>
            <a:p>
              <a:pPr algn="ctr" fontAlgn="ctr"/>
              <a:r>
                <a:rPr lang="en-US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Mensural </a:t>
              </a:r>
            </a:p>
            <a:p>
              <a:pPr algn="ctr" fontAlgn="ctr"/>
              <a:r>
                <a:rPr lang="en-US" b="1" i="0" u="none" strike="noStrike" dirty="0">
                  <a:solidFill>
                    <a:srgbClr val="000000"/>
                  </a:solidFill>
                  <a:effectLst/>
                  <a:latin typeface="Arial" charset="0"/>
                </a:rPr>
                <a:t>MEI file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  <a:endParaRPr lang="en-US" dirty="0"/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</a:p>
            <a:p>
              <a:pPr algn="ctr" fontAlgn="ctr"/>
              <a:r>
                <a:rPr lang="en-US" b="1" dirty="0">
                  <a:solidFill>
                    <a:srgbClr val="000000"/>
                  </a:solidFill>
                  <a:latin typeface="Arial" charset="0"/>
                </a:rPr>
                <a:t>________</a:t>
              </a:r>
              <a:endParaRPr lang="en-US" sz="1200" dirty="0"/>
            </a:p>
            <a:p>
              <a:pPr algn="ctr" fontAlgn="ctr"/>
              <a:endParaRPr lang="en-US" sz="120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8875572" y="9048338"/>
              <a:ext cx="2006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903F"/>
                  </a:solidFill>
                </a:rPr>
                <a:t>SCORE</a:t>
              </a:r>
            </a:p>
          </p:txBody>
        </p:sp>
      </p:grpSp>
      <p:cxnSp>
        <p:nvCxnSpPr>
          <p:cNvPr id="77" name="Straight Arrow Connector 76"/>
          <p:cNvCxnSpPr/>
          <p:nvPr/>
        </p:nvCxnSpPr>
        <p:spPr>
          <a:xfrm>
            <a:off x="2142186" y="1684035"/>
            <a:ext cx="745648" cy="0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Shape 90"/>
          <p:cNvSpPr txBox="1"/>
          <p:nvPr/>
        </p:nvSpPr>
        <p:spPr>
          <a:xfrm>
            <a:off x="2039003" y="2891081"/>
            <a:ext cx="778491" cy="4244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chemeClr val="accent4">
                    <a:lumMod val="75000"/>
                  </a:schemeClr>
                </a:solidFill>
              </a:rPr>
              <a:t>OMR</a:t>
            </a:r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142186" y="3404239"/>
            <a:ext cx="745648" cy="0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hape 90"/>
          <p:cNvSpPr txBox="1"/>
          <p:nvPr/>
        </p:nvSpPr>
        <p:spPr>
          <a:xfrm>
            <a:off x="2039003" y="4811151"/>
            <a:ext cx="778491" cy="37895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chemeClr val="accent4">
                    <a:lumMod val="75000"/>
                  </a:schemeClr>
                </a:solidFill>
              </a:rPr>
              <a:t>OMR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>
            <a:off x="2142186" y="5278828"/>
            <a:ext cx="745648" cy="0"/>
          </a:xfrm>
          <a:prstGeom prst="straightConnector1">
            <a:avLst/>
          </a:prstGeom>
          <a:ln w="63500"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501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367199" y="1132046"/>
            <a:ext cx="11360800" cy="1896057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r>
              <a:rPr lang="en" sz="5400" b="1" dirty="0"/>
              <a:t>Thank you!</a:t>
            </a:r>
            <a:br>
              <a:rPr lang="en" sz="5400" b="1" dirty="0"/>
            </a:br>
            <a:r>
              <a:rPr lang="en" sz="2000" b="1" dirty="0"/>
              <a:t/>
            </a:r>
            <a:br>
              <a:rPr lang="en" sz="2000" b="1" dirty="0"/>
            </a:br>
            <a:r>
              <a:rPr lang="en-CA" sz="3600" b="1" dirty="0">
                <a:hlinkClick r:id="rId3"/>
              </a:rPr>
              <a:t>https://github.com/elvis-project/scoring-up</a:t>
            </a:r>
            <a:endParaRPr lang="en" sz="3600" b="1" dirty="0"/>
          </a:p>
        </p:txBody>
      </p:sp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 lang="en"/>
          </a:p>
        </p:txBody>
      </p:sp>
      <p:pic>
        <p:nvPicPr>
          <p:cNvPr id="408" name="Shape 4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8900" y="3098237"/>
            <a:ext cx="5060896" cy="6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70233" y="2923413"/>
            <a:ext cx="1036067" cy="1036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88900" y="3773472"/>
            <a:ext cx="8117399" cy="215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EAFA4B4-07A2-5048-9489-3F9983C21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0873" y="3047858"/>
            <a:ext cx="1898282" cy="66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16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680130-4C26-3B41-9DB3-16E10592DD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12"/>
          <a:stretch/>
        </p:blipFill>
        <p:spPr>
          <a:xfrm>
            <a:off x="690662" y="1400361"/>
            <a:ext cx="10849697" cy="442616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F857A46-E90B-C843-8323-E21F2C3B0A65}"/>
              </a:ext>
            </a:extLst>
          </p:cNvPr>
          <p:cNvSpPr/>
          <p:nvPr/>
        </p:nvSpPr>
        <p:spPr>
          <a:xfrm>
            <a:off x="690662" y="1396046"/>
            <a:ext cx="10849697" cy="726644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81EA04B-4895-3847-81CF-3A588F87AC4D}"/>
              </a:ext>
            </a:extLst>
          </p:cNvPr>
          <p:cNvSpPr/>
          <p:nvPr/>
        </p:nvSpPr>
        <p:spPr>
          <a:xfrm>
            <a:off x="690661" y="3725831"/>
            <a:ext cx="10849697" cy="595606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699BD29-C158-6B47-94CD-79516C07EF07}"/>
              </a:ext>
            </a:extLst>
          </p:cNvPr>
          <p:cNvSpPr/>
          <p:nvPr/>
        </p:nvSpPr>
        <p:spPr>
          <a:xfrm>
            <a:off x="690661" y="2135942"/>
            <a:ext cx="10849697" cy="717595"/>
          </a:xfrm>
          <a:prstGeom prst="rect">
            <a:avLst/>
          </a:prstGeom>
          <a:solidFill>
            <a:srgbClr val="CF6C6A">
              <a:alpha val="1000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8D9A4A92-6935-5E4A-A738-2109EDACDA66}"/>
              </a:ext>
            </a:extLst>
          </p:cNvPr>
          <p:cNvSpPr/>
          <p:nvPr/>
        </p:nvSpPr>
        <p:spPr>
          <a:xfrm>
            <a:off x="690660" y="4321437"/>
            <a:ext cx="10849697" cy="776985"/>
          </a:xfrm>
          <a:prstGeom prst="rect">
            <a:avLst/>
          </a:prstGeom>
          <a:solidFill>
            <a:srgbClr val="CF6C6A">
              <a:alpha val="10000"/>
            </a:srgb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780D4BB9-2207-3D48-AAAC-0C4882EFD42C}"/>
              </a:ext>
            </a:extLst>
          </p:cNvPr>
          <p:cNvSpPr/>
          <p:nvPr/>
        </p:nvSpPr>
        <p:spPr>
          <a:xfrm>
            <a:off x="690660" y="2858046"/>
            <a:ext cx="10849697" cy="731072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D9D7D18-C05A-0548-BC6F-801CB684CF70}"/>
              </a:ext>
            </a:extLst>
          </p:cNvPr>
          <p:cNvSpPr/>
          <p:nvPr/>
        </p:nvSpPr>
        <p:spPr>
          <a:xfrm>
            <a:off x="690660" y="5098422"/>
            <a:ext cx="10849697" cy="712688"/>
          </a:xfrm>
          <a:prstGeom prst="rect">
            <a:avLst/>
          </a:prstGeom>
          <a:solidFill>
            <a:srgbClr val="92D05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xmlns="" id="{4ED364B3-998C-8245-B0AF-FEBBA219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659" y="365125"/>
            <a:ext cx="10849697" cy="987828"/>
          </a:xfrm>
        </p:spPr>
        <p:txBody>
          <a:bodyPr anchor="ctr"/>
          <a:lstStyle/>
          <a:p>
            <a:r>
              <a:rPr lang="en-US" dirty="0"/>
              <a:t>Scoring up</a:t>
            </a:r>
          </a:p>
        </p:txBody>
      </p:sp>
    </p:spTree>
    <p:extLst>
      <p:ext uri="{BB962C8B-B14F-4D97-AF65-F5344CB8AC3E}">
        <p14:creationId xmlns:p14="http://schemas.microsoft.com/office/powerpoint/2010/main" val="2244506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34D596-8325-0E43-B51A-58007150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251368"/>
          </a:xfrm>
        </p:spPr>
        <p:txBody>
          <a:bodyPr anchor="ctr"/>
          <a:lstStyle/>
          <a:p>
            <a:pPr algn="ctr"/>
            <a:r>
              <a:rPr lang="en-US" dirty="0"/>
              <a:t>Mensural Notation</a:t>
            </a:r>
            <a:br>
              <a:rPr lang="en-US" dirty="0"/>
            </a:br>
            <a:r>
              <a:rPr lang="en-US" sz="4800" dirty="0"/>
              <a:t>(An Introduction)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C1D1240-23BE-264C-8283-E72DBAA2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06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3DE463-0478-A241-83BD-3C8CB645A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186" y="257275"/>
            <a:ext cx="8983522" cy="6285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ACAE5DE-B48D-5A40-8A64-E03460BC6CDD}"/>
              </a:ext>
            </a:extLst>
          </p:cNvPr>
          <p:cNvSpPr txBox="1"/>
          <p:nvPr/>
        </p:nvSpPr>
        <p:spPr>
          <a:xfrm>
            <a:off x="2432650" y="5640431"/>
            <a:ext cx="765573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Beinecke</a:t>
            </a:r>
            <a:r>
              <a:rPr lang="en-US" sz="2000" b="1" dirty="0"/>
              <a:t> Rare Book &amp; Manuscript Library</a:t>
            </a:r>
          </a:p>
          <a:p>
            <a:pPr algn="ctr"/>
            <a:r>
              <a:rPr lang="en-US" dirty="0"/>
              <a:t>Mellon Chansonnier (MS 91), 25v-26r</a:t>
            </a:r>
          </a:p>
        </p:txBody>
      </p:sp>
    </p:spTree>
    <p:extLst>
      <p:ext uri="{BB962C8B-B14F-4D97-AF65-F5344CB8AC3E}">
        <p14:creationId xmlns:p14="http://schemas.microsoft.com/office/powerpoint/2010/main" val="663903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415600" y="297067"/>
            <a:ext cx="11360800" cy="7636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/>
              <a:t>Mensural Notation</a:t>
            </a:r>
          </a:p>
        </p:txBody>
      </p:sp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528033" y="1449592"/>
            <a:ext cx="4858800" cy="1061791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pPr marL="685783" indent="-380990">
              <a:buFont typeface="Arial" charset="0"/>
              <a:buChar char="•"/>
            </a:pPr>
            <a:r>
              <a:rPr lang="en-CA"/>
              <a:t>There </a:t>
            </a:r>
            <a:r>
              <a:rPr lang="en" dirty="0"/>
              <a:t>is a clear hierarchy in the note duration</a:t>
            </a:r>
          </a:p>
        </p:txBody>
      </p:sp>
      <p:grpSp>
        <p:nvGrpSpPr>
          <p:cNvPr id="112" name="Shape 112"/>
          <p:cNvGrpSpPr/>
          <p:nvPr/>
        </p:nvGrpSpPr>
        <p:grpSpPr>
          <a:xfrm>
            <a:off x="5512483" y="1683716"/>
            <a:ext cx="1001200" cy="1883333"/>
            <a:chOff x="3430037" y="1344212"/>
            <a:chExt cx="750900" cy="1412500"/>
          </a:xfrm>
        </p:grpSpPr>
        <p:sp>
          <p:nvSpPr>
            <p:cNvPr id="113" name="Shape 113"/>
            <p:cNvSpPr txBox="1"/>
            <p:nvPr/>
          </p:nvSpPr>
          <p:spPr>
            <a:xfrm>
              <a:off x="3459000" y="1344212"/>
              <a:ext cx="6930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" sz="1467" b="1" i="1"/>
                <a:t>longest</a:t>
              </a:r>
            </a:p>
          </p:txBody>
        </p:sp>
        <p:sp>
          <p:nvSpPr>
            <p:cNvPr id="114" name="Shape 114"/>
            <p:cNvSpPr txBox="1"/>
            <p:nvPr/>
          </p:nvSpPr>
          <p:spPr>
            <a:xfrm>
              <a:off x="3430037" y="2495712"/>
              <a:ext cx="750900" cy="261000"/>
            </a:xfrm>
            <a:prstGeom prst="rect">
              <a:avLst/>
            </a:prstGeom>
            <a:noFill/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pPr algn="ctr"/>
              <a:r>
                <a:rPr lang="en" sz="1467" b="1" i="1"/>
                <a:t>shortest</a:t>
              </a:r>
            </a:p>
          </p:txBody>
        </p:sp>
        <p:cxnSp>
          <p:nvCxnSpPr>
            <p:cNvPr id="115" name="Shape 115"/>
            <p:cNvCxnSpPr>
              <a:stCxn id="113" idx="2"/>
              <a:endCxn id="114" idx="0"/>
            </p:cNvCxnSpPr>
            <p:nvPr/>
          </p:nvCxnSpPr>
          <p:spPr>
            <a:xfrm>
              <a:off x="3805500" y="1605212"/>
              <a:ext cx="0" cy="8904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 lang="en"/>
          </a:p>
        </p:txBody>
      </p:sp>
      <p:pic>
        <p:nvPicPr>
          <p:cNvPr id="117" name="Shape 117"/>
          <p:cNvPicPr preferRelativeResize="0"/>
          <p:nvPr/>
        </p:nvPicPr>
        <p:blipFill rotWithShape="1">
          <a:blip r:embed="rId3">
            <a:alphaModFix/>
          </a:blip>
          <a:srcRect r="3138"/>
          <a:stretch/>
        </p:blipFill>
        <p:spPr>
          <a:xfrm>
            <a:off x="6639367" y="920334"/>
            <a:ext cx="1621200" cy="2646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400" y="881932"/>
            <a:ext cx="4788941" cy="2850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4">
            <a:alphaModFix/>
          </a:blip>
          <a:srcRect r="57493"/>
          <a:stretch/>
        </p:blipFill>
        <p:spPr>
          <a:xfrm>
            <a:off x="6639400" y="881932"/>
            <a:ext cx="2035632" cy="285086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09"/>
          <p:cNvSpPr txBox="1">
            <a:spLocks/>
          </p:cNvSpPr>
          <p:nvPr/>
        </p:nvSpPr>
        <p:spPr>
          <a:xfrm>
            <a:off x="6639367" y="3915067"/>
            <a:ext cx="4788974" cy="2136822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>
            <a:lvl1pPr marL="228600" lvl="0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lvl="1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93" indent="0" algn="ctr">
              <a:buNone/>
            </a:pPr>
            <a:r>
              <a:rPr lang="en-CA" sz="3400" b="1" dirty="0"/>
              <a:t>Mensuration</a:t>
            </a:r>
          </a:p>
          <a:p>
            <a:pPr marL="304793" indent="0" algn="ctr">
              <a:buNone/>
            </a:pPr>
            <a:endParaRPr lang="en-CA" sz="1500" b="1" dirty="0"/>
          </a:p>
          <a:p>
            <a:pPr marL="304793" indent="0" algn="ctr">
              <a:buNone/>
            </a:pPr>
            <a:r>
              <a:rPr lang="en-CA" dirty="0">
                <a:sym typeface="Wingdings"/>
              </a:rPr>
              <a:t>Establishes the relation between the note values (“perfect” or “imperfect”)</a:t>
            </a:r>
            <a:endParaRPr lang="en-CA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9AFCD7A-C7A5-AB4A-9E70-0F02F68A6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1010909" y="3915067"/>
            <a:ext cx="4394200" cy="71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694F38E-7CC9-6E47-901D-4725E9D3F68D}"/>
              </a:ext>
            </a:extLst>
          </p:cNvPr>
          <p:cNvSpPr txBox="1"/>
          <p:nvPr/>
        </p:nvSpPr>
        <p:spPr>
          <a:xfrm>
            <a:off x="898902" y="4669277"/>
            <a:ext cx="44879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3 x	    2 x	       1 x 	3 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D8E6A82-5C44-5E4D-ABF2-925A38B0AD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13" t="21429" r="59927" b="24849"/>
          <a:stretch/>
        </p:blipFill>
        <p:spPr>
          <a:xfrm>
            <a:off x="1454311" y="4789313"/>
            <a:ext cx="247094" cy="28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75304DC3-2703-8E4B-BB3E-7773D02809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13" t="21429" r="59927" b="24849"/>
          <a:stretch/>
        </p:blipFill>
        <p:spPr>
          <a:xfrm>
            <a:off x="2710339" y="4786887"/>
            <a:ext cx="247094" cy="28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53996B03-16EB-1E45-8199-D7230B1E6B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13" t="21429" r="59927" b="24849"/>
          <a:stretch/>
        </p:blipFill>
        <p:spPr>
          <a:xfrm>
            <a:off x="3841858" y="4786887"/>
            <a:ext cx="247094" cy="288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C72800B3-077B-F54E-AABB-FBB12AC659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13" t="21429" r="59927" b="24849"/>
          <a:stretch/>
        </p:blipFill>
        <p:spPr>
          <a:xfrm>
            <a:off x="5094392" y="4786887"/>
            <a:ext cx="247094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5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7136" y="988541"/>
            <a:ext cx="10515600" cy="459671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In </a:t>
            </a:r>
            <a:r>
              <a:rPr lang="en-US" b="1" dirty="0"/>
              <a:t>perfect mensurations</a:t>
            </a:r>
            <a:r>
              <a:rPr lang="en-US" dirty="0"/>
              <a:t>, the </a:t>
            </a:r>
            <a:r>
              <a:rPr lang="en-US" b="1" dirty="0"/>
              <a:t>duration </a:t>
            </a:r>
            <a:r>
              <a:rPr lang="en-US" dirty="0"/>
              <a:t>of the individual note symbols is not absolute, but rather </a:t>
            </a:r>
            <a:r>
              <a:rPr lang="en-US" b="1" dirty="0">
                <a:solidFill>
                  <a:srgbClr val="C00000"/>
                </a:solidFill>
              </a:rPr>
              <a:t>depends on context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218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6C43A5C9-04AB-BC4F-8BD2-CB762C86A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341" y="4768779"/>
            <a:ext cx="5524500" cy="673100"/>
          </a:xfrm>
          <a:prstGeom prst="rect">
            <a:avLst/>
          </a:prstGeom>
        </p:spPr>
      </p:pic>
      <p:sp>
        <p:nvSpPr>
          <p:cNvPr id="140" name="Shape 140"/>
          <p:cNvSpPr txBox="1"/>
          <p:nvPr/>
        </p:nvSpPr>
        <p:spPr>
          <a:xfrm>
            <a:off x="3433712" y="5166277"/>
            <a:ext cx="632400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dirty="0"/>
              <a:t>x 2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CCA22ACC-F558-AA41-9B95-F5F904F019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075" b="-179"/>
          <a:stretch/>
        </p:blipFill>
        <p:spPr>
          <a:xfrm>
            <a:off x="3516790" y="5277600"/>
            <a:ext cx="524639" cy="3024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577D3B7F-26F6-9A4A-A646-7C709ADE12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231" b="-179"/>
          <a:stretch/>
        </p:blipFill>
        <p:spPr>
          <a:xfrm>
            <a:off x="2507345" y="5277600"/>
            <a:ext cx="220984" cy="302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28FE602B-2F17-C845-8C44-6712E386D0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983" y="3395598"/>
            <a:ext cx="43942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B8A5816-7438-F247-8A38-C95C294F8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217" y="2226948"/>
            <a:ext cx="3086100" cy="571500"/>
          </a:xfrm>
          <a:prstGeom prst="rect">
            <a:avLst/>
          </a:prstGeom>
        </p:spPr>
      </p:pic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15600" y="410100"/>
            <a:ext cx="11333577" cy="905200"/>
          </a:xfrm>
          <a:prstGeom prst="rect">
            <a:avLst/>
          </a:prstGeom>
        </p:spPr>
        <p:txBody>
          <a:bodyPr vert="horz" lIns="121900" tIns="121900" rIns="121900" bIns="121900" rtlCol="0" anchor="t" anchorCtr="0">
            <a:noAutofit/>
          </a:bodyPr>
          <a:lstStyle/>
          <a:p>
            <a:r>
              <a:rPr lang="en" sz="3900" dirty="0"/>
              <a:t>Examples of Context Changing the Note’s Duration</a:t>
            </a:r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510600" y="1257900"/>
            <a:ext cx="10786000" cy="7200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pPr>
              <a:buNone/>
            </a:pPr>
            <a:r>
              <a:rPr lang="en" dirty="0"/>
              <a:t>Mensuration:</a:t>
            </a:r>
            <a:r>
              <a:rPr lang="en-CA" dirty="0"/>
              <a:t>   Breve</a:t>
            </a:r>
            <a:r>
              <a:rPr lang="en" dirty="0"/>
              <a:t> = 3</a:t>
            </a:r>
            <a:r>
              <a:rPr lang="en-CA" dirty="0"/>
              <a:t>	   </a:t>
            </a:r>
            <a:r>
              <a:rPr lang="en" dirty="0"/>
              <a:t>→</a:t>
            </a:r>
            <a:r>
              <a:rPr lang="en-CA" dirty="0"/>
              <a:t>	Breves </a:t>
            </a:r>
            <a:r>
              <a:rPr lang="en" dirty="0"/>
              <a:t>are perfect by default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vert="horz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 lang="en"/>
          </a:p>
        </p:txBody>
      </p:sp>
      <p:sp>
        <p:nvSpPr>
          <p:cNvPr id="131" name="Shape 131"/>
          <p:cNvSpPr/>
          <p:nvPr/>
        </p:nvSpPr>
        <p:spPr>
          <a:xfrm>
            <a:off x="884367" y="2079667"/>
            <a:ext cx="1152000" cy="957522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2" name="Shape 132"/>
          <p:cNvSpPr/>
          <p:nvPr/>
        </p:nvSpPr>
        <p:spPr>
          <a:xfrm>
            <a:off x="2031267" y="2079733"/>
            <a:ext cx="1152000" cy="957456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3" name="Shape 133"/>
          <p:cNvSpPr/>
          <p:nvPr/>
        </p:nvSpPr>
        <p:spPr>
          <a:xfrm>
            <a:off x="884367" y="3316267"/>
            <a:ext cx="1152000" cy="97306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4" name="Shape 134"/>
          <p:cNvSpPr/>
          <p:nvPr/>
        </p:nvSpPr>
        <p:spPr>
          <a:xfrm>
            <a:off x="3194400" y="3312347"/>
            <a:ext cx="1152000" cy="97698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" name="Shape 137"/>
          <p:cNvSpPr/>
          <p:nvPr/>
        </p:nvSpPr>
        <p:spPr>
          <a:xfrm>
            <a:off x="884367" y="3309549"/>
            <a:ext cx="2304000" cy="979786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" name="Shape 138"/>
          <p:cNvSpPr/>
          <p:nvPr/>
        </p:nvSpPr>
        <p:spPr>
          <a:xfrm>
            <a:off x="884367" y="4654800"/>
            <a:ext cx="1152000" cy="93998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" name="Shape 139"/>
          <p:cNvSpPr/>
          <p:nvPr/>
        </p:nvSpPr>
        <p:spPr>
          <a:xfrm>
            <a:off x="4330813" y="4654800"/>
            <a:ext cx="1152000" cy="93998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" name="Shape 142"/>
          <p:cNvSpPr/>
          <p:nvPr/>
        </p:nvSpPr>
        <p:spPr>
          <a:xfrm>
            <a:off x="2031277" y="4654800"/>
            <a:ext cx="2304000" cy="938868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3" name="Shape 143"/>
          <p:cNvSpPr txBox="1"/>
          <p:nvPr/>
        </p:nvSpPr>
        <p:spPr>
          <a:xfrm>
            <a:off x="7338312" y="3294801"/>
            <a:ext cx="2926579" cy="80171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-CA" sz="2400" b="1" dirty="0"/>
              <a:t>Imperfection</a:t>
            </a:r>
          </a:p>
          <a:p>
            <a:r>
              <a:rPr lang="en" sz="2400" dirty="0"/>
              <a:t>Perfect → Imperfect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7338312" y="4779561"/>
            <a:ext cx="1679700" cy="5248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>
            <a:noAutofit/>
          </a:bodyPr>
          <a:lstStyle/>
          <a:p>
            <a:r>
              <a:rPr lang="en" sz="2400" b="1" dirty="0"/>
              <a:t>Alteration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1" t="-8950"/>
          <a:stretch/>
        </p:blipFill>
        <p:spPr>
          <a:xfrm>
            <a:off x="3288210" y="5589327"/>
            <a:ext cx="880096" cy="342432"/>
          </a:xfrm>
          <a:prstGeom prst="rect">
            <a:avLst/>
          </a:prstGeom>
        </p:spPr>
      </p:pic>
      <p:sp>
        <p:nvSpPr>
          <p:cNvPr id="30" name="Rounded Rectangle 29"/>
          <p:cNvSpPr/>
          <p:nvPr/>
        </p:nvSpPr>
        <p:spPr>
          <a:xfrm>
            <a:off x="6961935" y="3097620"/>
            <a:ext cx="3456229" cy="2344259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451283" y="2240389"/>
            <a:ext cx="2477532" cy="1015663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bg1"/>
                </a:solidFill>
              </a:rPr>
              <a:t>Principles of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</a:rPr>
              <a:t>Imperfection</a:t>
            </a:r>
          </a:p>
          <a:p>
            <a:pPr algn="ctr"/>
            <a:r>
              <a:rPr lang="en-US" sz="2000" i="1" dirty="0">
                <a:solidFill>
                  <a:schemeClr val="bg1"/>
                </a:solidFill>
              </a:rPr>
              <a:t>and Alteration</a:t>
            </a:r>
          </a:p>
        </p:txBody>
      </p:sp>
      <p:sp>
        <p:nvSpPr>
          <p:cNvPr id="27" name="Shape 132">
            <a:extLst>
              <a:ext uri="{FF2B5EF4-FFF2-40B4-BE49-F238E27FC236}">
                <a16:creationId xmlns:a16="http://schemas.microsoft.com/office/drawing/2014/main" xmlns="" id="{7097F486-1711-364F-8498-47842416B57B}"/>
              </a:ext>
            </a:extLst>
          </p:cNvPr>
          <p:cNvSpPr/>
          <p:nvPr/>
        </p:nvSpPr>
        <p:spPr>
          <a:xfrm>
            <a:off x="3199435" y="2082072"/>
            <a:ext cx="1152000" cy="955117"/>
          </a:xfrm>
          <a:prstGeom prst="rect">
            <a:avLst/>
          </a:prstGeom>
          <a:noFill/>
          <a:ln w="19050" cap="flat" cmpd="sng">
            <a:solidFill>
              <a:srgbClr val="3C78D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A8F8893-D5EC-234F-97D1-04B7E089F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243" y="2726849"/>
            <a:ext cx="795812" cy="30186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32749713-695E-C04A-B242-8A86561DC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79" y="2725200"/>
            <a:ext cx="795812" cy="30186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5B2BDC24-EC37-404A-90F5-B67CF609C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4685" y="2725200"/>
            <a:ext cx="795812" cy="3018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DBAAC046-DC47-B143-8A0F-D62EA31CC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2494" y="3976112"/>
            <a:ext cx="795812" cy="30186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2CC58FA4-2F97-024A-B21F-63014856E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907" y="5277600"/>
            <a:ext cx="795812" cy="30186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1796ECA6-B529-9840-AABA-599233227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31" y="5277600"/>
            <a:ext cx="795812" cy="3018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A45B74C-4905-6743-859E-8BBADD0BB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819" y="3974400"/>
            <a:ext cx="797236" cy="302400"/>
          </a:xfrm>
          <a:prstGeom prst="rect">
            <a:avLst/>
          </a:prstGeom>
        </p:spPr>
      </p:pic>
      <p:cxnSp>
        <p:nvCxnSpPr>
          <p:cNvPr id="136" name="Shape 136"/>
          <p:cNvCxnSpPr/>
          <p:nvPr/>
        </p:nvCxnSpPr>
        <p:spPr>
          <a:xfrm flipH="1">
            <a:off x="1585472" y="3971871"/>
            <a:ext cx="269600" cy="320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56A6523-6B37-C948-B1B5-E4B9944E188B}"/>
              </a:ext>
            </a:extLst>
          </p:cNvPr>
          <p:cNvSpPr/>
          <p:nvPr/>
        </p:nvSpPr>
        <p:spPr>
          <a:xfrm>
            <a:off x="6585692" y="5480628"/>
            <a:ext cx="42087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2200" b="1" dirty="0">
                <a:solidFill>
                  <a:schemeClr val="accent6">
                    <a:lumMod val="75000"/>
                  </a:schemeClr>
                </a:solidFill>
              </a:rPr>
              <a:t>Franco of Cologne</a:t>
            </a:r>
          </a:p>
          <a:p>
            <a:pPr algn="ctr"/>
            <a:r>
              <a:rPr lang="en-CA" sz="2200" i="1" dirty="0">
                <a:solidFill>
                  <a:schemeClr val="accent6">
                    <a:lumMod val="75000"/>
                  </a:schemeClr>
                </a:solidFill>
              </a:rPr>
              <a:t>Ars Cantus </a:t>
            </a:r>
            <a:r>
              <a:rPr lang="en-CA" sz="2200" i="1" dirty="0" err="1">
                <a:solidFill>
                  <a:schemeClr val="accent6">
                    <a:lumMod val="75000"/>
                  </a:schemeClr>
                </a:solidFill>
              </a:rPr>
              <a:t>Mensurabilis</a:t>
            </a:r>
            <a:r>
              <a:rPr lang="en-CA" sz="2200" i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CA" sz="2200" dirty="0">
                <a:solidFill>
                  <a:schemeClr val="accent6">
                    <a:lumMod val="75000"/>
                  </a:schemeClr>
                </a:solidFill>
              </a:rPr>
              <a:t>(ca. 1280)</a:t>
            </a:r>
            <a:endParaRPr lang="en-US" sz="22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ADC8ED5B-8D85-6340-AE00-F03226745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075" b="-179"/>
          <a:stretch/>
        </p:blipFill>
        <p:spPr>
          <a:xfrm>
            <a:off x="1054800" y="3974400"/>
            <a:ext cx="524639" cy="302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D35851B7-95E8-4549-BDC5-28BC70C08D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231" b="-179"/>
          <a:stretch/>
        </p:blipFill>
        <p:spPr>
          <a:xfrm>
            <a:off x="2507345" y="3974400"/>
            <a:ext cx="220984" cy="3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28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0" grpId="1"/>
      <p:bldP spid="131" grpId="0" animBg="1"/>
      <p:bldP spid="132" grpId="0" animBg="1"/>
      <p:bldP spid="133" grpId="0" animBg="1"/>
      <p:bldP spid="134" grpId="0" animBg="1"/>
      <p:bldP spid="138" grpId="0" animBg="1"/>
      <p:bldP spid="139" grpId="0" animBg="1"/>
      <p:bldP spid="143" grpId="0"/>
      <p:bldP spid="144" grpId="0"/>
      <p:bldP spid="30" grpId="0" animBg="1"/>
      <p:bldP spid="31" grpId="0" animBg="1"/>
      <p:bldP spid="27" grpId="0" animBg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34D596-8325-0E43-B51A-580071506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251368"/>
          </a:xfrm>
        </p:spPr>
        <p:txBody>
          <a:bodyPr anchor="ctr"/>
          <a:lstStyle/>
          <a:p>
            <a:pPr algn="ctr"/>
            <a:r>
              <a:rPr lang="en-US" dirty="0"/>
              <a:t>The Scoring-up Tool 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C1D1240-23BE-264C-8283-E72DBAA2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D0A19-ECB0-1B4B-B8D3-F4B6C0AE6E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172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3028</TotalTime>
  <Words>2326</Words>
  <Application>Microsoft Macintosh PowerPoint</Application>
  <PresentationFormat>Widescreen</PresentationFormat>
  <Paragraphs>447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Calibri</vt:lpstr>
      <vt:lpstr>Calibri Light</vt:lpstr>
      <vt:lpstr>Wingdings</vt:lpstr>
      <vt:lpstr>Arial</vt:lpstr>
      <vt:lpstr>Office Theme</vt:lpstr>
      <vt:lpstr>Automatic Scoring up of Music in Mensural Notation</vt:lpstr>
      <vt:lpstr>PowerPoint Presentation</vt:lpstr>
      <vt:lpstr>Scoring up</vt:lpstr>
      <vt:lpstr>Mensural Notation (An Introduction)</vt:lpstr>
      <vt:lpstr>PowerPoint Presentation</vt:lpstr>
      <vt:lpstr>Mensural Notation</vt:lpstr>
      <vt:lpstr>In perfect mensurations, the duration of the individual note symbols is not absolute, but rather depends on context</vt:lpstr>
      <vt:lpstr>Examples of Context Changing the Note’s Duration</vt:lpstr>
      <vt:lpstr>The Scoring-up Tool </vt:lpstr>
      <vt:lpstr>Algorithm</vt:lpstr>
      <vt:lpstr>Example: (sequence bounded by breves) </vt:lpstr>
      <vt:lpstr>PowerPoint Presentation</vt:lpstr>
      <vt:lpstr>PowerPoint Presentation</vt:lpstr>
      <vt:lpstr>Example: (sequence bounded by breves) </vt:lpstr>
      <vt:lpstr>Example: (sequence bounded by breves) </vt:lpstr>
      <vt:lpstr>Example: (sequence bounded by breves) </vt:lpstr>
      <vt:lpstr>Scoring-up Tool</vt:lpstr>
      <vt:lpstr>PowerPoint Presentation</vt:lpstr>
      <vt:lpstr>Scoring-up Tool</vt:lpstr>
      <vt:lpstr>Data used for the Experiment</vt:lpstr>
      <vt:lpstr>Example: Three Separate Parts</vt:lpstr>
      <vt:lpstr>In Quasi-Score Format – Without Scoring-up Tool (notes are not aligned)</vt:lpstr>
      <vt:lpstr>In Score Format – With Scoring-up Tool (modification values encoded)</vt:lpstr>
      <vt:lpstr>Conclusions</vt:lpstr>
      <vt:lpstr>PowerPoint Presentation</vt:lpstr>
      <vt:lpstr>Thank you!  https://github.com/elvis-project/scoring-up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Scoring up of Music Written in Mensural Notation</dc:title>
  <dc:creator>thomaemartha@gmail.com</dc:creator>
  <cp:lastModifiedBy>thomaemartha@gmail.com</cp:lastModifiedBy>
  <cp:revision>290</cp:revision>
  <cp:lastPrinted>2018-04-27T02:48:55Z</cp:lastPrinted>
  <dcterms:created xsi:type="dcterms:W3CDTF">2017-07-28T16:01:23Z</dcterms:created>
  <dcterms:modified xsi:type="dcterms:W3CDTF">2019-12-05T01:33:11Z</dcterms:modified>
</cp:coreProperties>
</file>